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88"/>
  </p:notesMasterIdLst>
  <p:sldIdLst>
    <p:sldId id="363" r:id="rId2"/>
    <p:sldId id="359" r:id="rId3"/>
    <p:sldId id="619" r:id="rId4"/>
    <p:sldId id="620" r:id="rId5"/>
    <p:sldId id="621" r:id="rId6"/>
    <p:sldId id="261" r:id="rId7"/>
    <p:sldId id="293" r:id="rId8"/>
    <p:sldId id="625" r:id="rId9"/>
    <p:sldId id="297" r:id="rId10"/>
    <p:sldId id="294" r:id="rId11"/>
    <p:sldId id="265" r:id="rId12"/>
    <p:sldId id="298" r:id="rId13"/>
    <p:sldId id="289" r:id="rId14"/>
    <p:sldId id="497" r:id="rId15"/>
    <p:sldId id="364" r:id="rId16"/>
    <p:sldId id="498" r:id="rId17"/>
    <p:sldId id="308" r:id="rId18"/>
    <p:sldId id="499" r:id="rId19"/>
    <p:sldId id="365" r:id="rId20"/>
    <p:sldId id="490" r:id="rId21"/>
    <p:sldId id="491" r:id="rId22"/>
    <p:sldId id="496" r:id="rId23"/>
    <p:sldId id="500" r:id="rId24"/>
    <p:sldId id="501" r:id="rId25"/>
    <p:sldId id="502" r:id="rId26"/>
    <p:sldId id="503" r:id="rId27"/>
    <p:sldId id="303" r:id="rId28"/>
    <p:sldId id="319" r:id="rId29"/>
    <p:sldId id="311" r:id="rId30"/>
    <p:sldId id="504" r:id="rId31"/>
    <p:sldId id="505" r:id="rId32"/>
    <p:sldId id="507" r:id="rId33"/>
    <p:sldId id="506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519" r:id="rId43"/>
    <p:sldId id="320" r:id="rId44"/>
    <p:sldId id="321" r:id="rId45"/>
    <p:sldId id="324" r:id="rId46"/>
    <p:sldId id="325" r:id="rId47"/>
    <p:sldId id="301" r:id="rId48"/>
    <p:sldId id="534" r:id="rId49"/>
    <p:sldId id="622" r:id="rId50"/>
    <p:sldId id="300" r:id="rId51"/>
    <p:sldId id="329" r:id="rId52"/>
    <p:sldId id="526" r:id="rId53"/>
    <p:sldId id="528" r:id="rId54"/>
    <p:sldId id="529" r:id="rId55"/>
    <p:sldId id="530" r:id="rId56"/>
    <p:sldId id="531" r:id="rId57"/>
    <p:sldId id="532" r:id="rId58"/>
    <p:sldId id="533" r:id="rId59"/>
    <p:sldId id="330" r:id="rId60"/>
    <p:sldId id="623" r:id="rId61"/>
    <p:sldId id="535" r:id="rId62"/>
    <p:sldId id="536" r:id="rId63"/>
    <p:sldId id="537" r:id="rId64"/>
    <p:sldId id="539" r:id="rId65"/>
    <p:sldId id="541" r:id="rId66"/>
    <p:sldId id="538" r:id="rId67"/>
    <p:sldId id="540" r:id="rId68"/>
    <p:sldId id="542" r:id="rId69"/>
    <p:sldId id="543" r:id="rId70"/>
    <p:sldId id="626" r:id="rId71"/>
    <p:sldId id="527" r:id="rId72"/>
    <p:sldId id="624" r:id="rId73"/>
    <p:sldId id="299" r:id="rId74"/>
    <p:sldId id="318" r:id="rId75"/>
    <p:sldId id="521" r:id="rId76"/>
    <p:sldId id="522" r:id="rId77"/>
    <p:sldId id="523" r:id="rId78"/>
    <p:sldId id="322" r:id="rId79"/>
    <p:sldId id="323" r:id="rId80"/>
    <p:sldId id="544" r:id="rId81"/>
    <p:sldId id="545" r:id="rId82"/>
    <p:sldId id="547" r:id="rId83"/>
    <p:sldId id="548" r:id="rId84"/>
    <p:sldId id="549" r:id="rId85"/>
    <p:sldId id="518" r:id="rId86"/>
    <p:sldId id="354" r:id="rId87"/>
  </p:sldIdLst>
  <p:sldSz cx="12192000" cy="6858000"/>
  <p:notesSz cx="6858000" cy="9144000"/>
  <p:embeddedFontLst>
    <p:embeddedFont>
      <p:font typeface="Cambria Math" panose="02040503050406030204" pitchFamily="18" charset="0"/>
      <p:regular r:id="rId89"/>
    </p:embeddedFont>
    <p:embeddedFont>
      <p:font typeface="Fira Code" panose="020B0809050000020004" pitchFamily="49" charset="0"/>
      <p:regular r:id="rId90"/>
      <p:bold r:id="rId91"/>
    </p:embeddedFont>
    <p:embeddedFont>
      <p:font typeface="Fira Sans" panose="020B0503050000020004" pitchFamily="34" charset="0"/>
      <p:regular r:id="rId92"/>
      <p:bold r:id="rId93"/>
      <p:italic r:id="rId94"/>
      <p:boldItalic r:id="rId95"/>
    </p:embeddedFont>
    <p:embeddedFont>
      <p:font typeface="plusjakartasans" pitchFamily="2" charset="77"/>
      <p:regular r:id="rId96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95"/>
  </p:normalViewPr>
  <p:slideViewPr>
    <p:cSldViewPr snapToGrid="0">
      <p:cViewPr varScale="1">
        <p:scale>
          <a:sx n="120" d="100"/>
          <a:sy n="120" d="100"/>
        </p:scale>
        <p:origin x="800" y="192"/>
      </p:cViewPr>
      <p:guideLst/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7EF7DE-697B-420C-B1AE-EEFC298075E8}" type="doc">
      <dgm:prSet loTypeId="urn:microsoft.com/office/officeart/2005/8/layout/vList2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30FB5F1A-9198-40D2-B2C5-24D0DD346FFE}">
      <dgm:prSet phldrT="[Text]"/>
      <dgm:spPr/>
      <dgm:t>
        <a:bodyPr/>
        <a:lstStyle/>
        <a:p>
          <a:r>
            <a:rPr lang="en-US" dirty="0"/>
            <a:t>High dimensional data</a:t>
          </a:r>
        </a:p>
      </dgm:t>
    </dgm:pt>
    <dgm:pt modelId="{10C60DDC-791C-42F8-A5B2-951A3FBA9592}" type="parTrans" cxnId="{F4FEA0D9-051C-469D-8405-920674CA5847}">
      <dgm:prSet/>
      <dgm:spPr/>
      <dgm:t>
        <a:bodyPr/>
        <a:lstStyle/>
        <a:p>
          <a:endParaRPr lang="en-US"/>
        </a:p>
      </dgm:t>
    </dgm:pt>
    <dgm:pt modelId="{295E2495-C4EC-4113-8176-C6EB481294A0}" type="sibTrans" cxnId="{F4FEA0D9-051C-469D-8405-920674CA5847}">
      <dgm:prSet/>
      <dgm:spPr/>
      <dgm:t>
        <a:bodyPr/>
        <a:lstStyle/>
        <a:p>
          <a:endParaRPr lang="en-US"/>
        </a:p>
      </dgm:t>
    </dgm:pt>
    <dgm:pt modelId="{5530CFDC-DBB8-4167-BA69-ACB217AC0547}">
      <dgm:prSet phldrT="[Text]"/>
      <dgm:spPr/>
      <dgm:t>
        <a:bodyPr/>
        <a:lstStyle/>
        <a:p>
          <a:r>
            <a:rPr lang="en-US" dirty="0"/>
            <a:t>All possible words &amp; phrases</a:t>
          </a:r>
        </a:p>
      </dgm:t>
    </dgm:pt>
    <dgm:pt modelId="{4F3DC366-5CC2-4937-8E8F-786ABD0A60A7}" type="parTrans" cxnId="{C2C21C48-C925-4D93-B379-AAE2754EFF62}">
      <dgm:prSet/>
      <dgm:spPr/>
      <dgm:t>
        <a:bodyPr/>
        <a:lstStyle/>
        <a:p>
          <a:endParaRPr lang="en-US"/>
        </a:p>
      </dgm:t>
    </dgm:pt>
    <dgm:pt modelId="{2FFECBD4-0F1C-4E58-B2DE-16DC89EB8403}" type="sibTrans" cxnId="{C2C21C48-C925-4D93-B379-AAE2754EFF62}">
      <dgm:prSet/>
      <dgm:spPr/>
      <dgm:t>
        <a:bodyPr/>
        <a:lstStyle/>
        <a:p>
          <a:endParaRPr lang="en-US"/>
        </a:p>
      </dgm:t>
    </dgm:pt>
    <dgm:pt modelId="{AE89CDAD-8212-47FE-A0B6-8D14E424CFE8}">
      <dgm:prSet phldrT="[Text]"/>
      <dgm:spPr/>
      <dgm:t>
        <a:bodyPr/>
        <a:lstStyle/>
        <a:p>
          <a:r>
            <a:rPr lang="en-US" dirty="0"/>
            <a:t>Complex &amp; subtle relationships in text</a:t>
          </a:r>
        </a:p>
      </dgm:t>
    </dgm:pt>
    <dgm:pt modelId="{71DF3CA0-3241-418D-905F-D88EDCFFAD02}" type="parTrans" cxnId="{1C422EF7-BE5C-4F27-BB36-4A62E1C22DF6}">
      <dgm:prSet/>
      <dgm:spPr/>
      <dgm:t>
        <a:bodyPr/>
        <a:lstStyle/>
        <a:p>
          <a:endParaRPr lang="en-US"/>
        </a:p>
      </dgm:t>
    </dgm:pt>
    <dgm:pt modelId="{6E81EE0F-8837-4F98-8ABC-D287CA8424A0}" type="sibTrans" cxnId="{1C422EF7-BE5C-4F27-BB36-4A62E1C22DF6}">
      <dgm:prSet/>
      <dgm:spPr/>
      <dgm:t>
        <a:bodyPr/>
        <a:lstStyle/>
        <a:p>
          <a:endParaRPr lang="en-US"/>
        </a:p>
      </dgm:t>
    </dgm:pt>
    <dgm:pt modelId="{E2DED1FA-DF58-4739-8D6F-5D4B6EB288B7}">
      <dgm:prSet phldrT="[Text]"/>
      <dgm:spPr/>
      <dgm:t>
        <a:bodyPr/>
        <a:lstStyle/>
        <a:p>
          <a:r>
            <a:rPr lang="en-US" dirty="0"/>
            <a:t>”Jumbo merges with Hema”</a:t>
          </a:r>
        </a:p>
      </dgm:t>
    </dgm:pt>
    <dgm:pt modelId="{A7B6E3A5-9A16-4D43-8A21-A3E44A34FDB7}" type="parTrans" cxnId="{51A8A0AF-FAF5-4186-927A-D46103263BFE}">
      <dgm:prSet/>
      <dgm:spPr/>
      <dgm:t>
        <a:bodyPr/>
        <a:lstStyle/>
        <a:p>
          <a:endParaRPr lang="en-US"/>
        </a:p>
      </dgm:t>
    </dgm:pt>
    <dgm:pt modelId="{E3BE5BE6-DDE2-4D3B-9796-ED18BCF46EB9}" type="sibTrans" cxnId="{51A8A0AF-FAF5-4186-927A-D46103263BFE}">
      <dgm:prSet/>
      <dgm:spPr/>
      <dgm:t>
        <a:bodyPr/>
        <a:lstStyle/>
        <a:p>
          <a:endParaRPr lang="en-US"/>
        </a:p>
      </dgm:t>
    </dgm:pt>
    <dgm:pt modelId="{618B2A5E-E21A-4364-BBBB-9CBF568F6511}">
      <dgm:prSet phldrT="[Text]"/>
      <dgm:spPr/>
      <dgm:t>
        <a:bodyPr/>
        <a:lstStyle/>
        <a:p>
          <a:r>
            <a:rPr lang="en-US" dirty="0"/>
            <a:t>Ambiguity &amp; context sensitivity</a:t>
          </a:r>
        </a:p>
      </dgm:t>
    </dgm:pt>
    <dgm:pt modelId="{B5C63DA2-B9E3-4994-B9A8-6E03FE339037}" type="parTrans" cxnId="{D8BC7FD4-DB87-4787-B278-61165F84680C}">
      <dgm:prSet/>
      <dgm:spPr/>
      <dgm:t>
        <a:bodyPr/>
        <a:lstStyle/>
        <a:p>
          <a:endParaRPr lang="en-US"/>
        </a:p>
      </dgm:t>
    </dgm:pt>
    <dgm:pt modelId="{D26AC39B-C388-4F4C-A8EA-51F2BDCCB9D3}" type="sibTrans" cxnId="{D8BC7FD4-DB87-4787-B278-61165F84680C}">
      <dgm:prSet/>
      <dgm:spPr/>
      <dgm:t>
        <a:bodyPr/>
        <a:lstStyle/>
        <a:p>
          <a:endParaRPr lang="en-US"/>
        </a:p>
      </dgm:t>
    </dgm:pt>
    <dgm:pt modelId="{358B865A-11D5-41E6-A9C2-16ADB12816E7}">
      <dgm:prSet phldrT="[Text]"/>
      <dgm:spPr/>
      <dgm:t>
        <a:bodyPr/>
        <a:lstStyle/>
        <a:p>
          <a:r>
            <a:rPr lang="en-US"/>
            <a:t>“</a:t>
          </a:r>
          <a:r>
            <a:rPr lang="en-US" dirty="0"/>
            <a:t>Jumbo is bought by Hema”</a:t>
          </a:r>
        </a:p>
      </dgm:t>
    </dgm:pt>
    <dgm:pt modelId="{0FD5C956-83B0-4273-BCC9-FFAB4AAF748B}" type="parTrans" cxnId="{58C8EC5D-FA4E-4032-B429-C6A8DF9B0295}">
      <dgm:prSet/>
      <dgm:spPr/>
      <dgm:t>
        <a:bodyPr/>
        <a:lstStyle/>
        <a:p>
          <a:endParaRPr lang="en-US"/>
        </a:p>
      </dgm:t>
    </dgm:pt>
    <dgm:pt modelId="{8C2BBA00-1CD3-4026-B5FC-815E1F00795E}" type="sibTrans" cxnId="{58C8EC5D-FA4E-4032-B429-C6A8DF9B0295}">
      <dgm:prSet/>
      <dgm:spPr/>
      <dgm:t>
        <a:bodyPr/>
        <a:lstStyle/>
        <a:p>
          <a:endParaRPr lang="en-US"/>
        </a:p>
      </dgm:t>
    </dgm:pt>
    <dgm:pt modelId="{0ED573B1-77B6-4F12-9401-F236FE5F1637}">
      <dgm:prSet phldrT="[Text]"/>
      <dgm:spPr/>
      <dgm:t>
        <a:bodyPr/>
        <a:lstStyle/>
        <a:p>
          <a:r>
            <a:rPr lang="en-US" dirty="0"/>
            <a:t>car = automobile = vehicle</a:t>
          </a:r>
        </a:p>
      </dgm:t>
    </dgm:pt>
    <dgm:pt modelId="{32976F58-82D6-414C-96B3-E60D34B20D40}" type="parTrans" cxnId="{10CEBA58-5539-4476-B839-EB5FEC4CD8DC}">
      <dgm:prSet/>
      <dgm:spPr/>
      <dgm:t>
        <a:bodyPr/>
        <a:lstStyle/>
        <a:p>
          <a:endParaRPr lang="en-US"/>
        </a:p>
      </dgm:t>
    </dgm:pt>
    <dgm:pt modelId="{23B8CC49-636E-4E3A-BD4D-8344889FB753}" type="sibTrans" cxnId="{10CEBA58-5539-4476-B839-EB5FEC4CD8DC}">
      <dgm:prSet/>
      <dgm:spPr/>
      <dgm:t>
        <a:bodyPr/>
        <a:lstStyle/>
        <a:p>
          <a:endParaRPr lang="en-US"/>
        </a:p>
      </dgm:t>
    </dgm:pt>
    <dgm:pt modelId="{8C0BBB81-9C71-4232-9866-8218B6F28512}">
      <dgm:prSet phldrT="[Text]"/>
      <dgm:spPr/>
      <dgm:t>
        <a:bodyPr/>
        <a:lstStyle/>
        <a:p>
          <a:r>
            <a:rPr lang="en-US" dirty="0" err="1"/>
            <a:t>kapsalon</a:t>
          </a:r>
          <a:r>
            <a:rPr lang="en-US" dirty="0"/>
            <a:t> (hairdresser) or </a:t>
          </a:r>
          <a:r>
            <a:rPr lang="en-US" dirty="0" err="1"/>
            <a:t>kapsalon</a:t>
          </a:r>
          <a:r>
            <a:rPr lang="en-US" dirty="0"/>
            <a:t> (fast food)</a:t>
          </a:r>
        </a:p>
      </dgm:t>
    </dgm:pt>
    <dgm:pt modelId="{46903E87-9EA5-478D-8233-70633676C2E2}" type="parTrans" cxnId="{D7456189-7D2F-42D8-A82C-FCC4EA4F231C}">
      <dgm:prSet/>
      <dgm:spPr/>
      <dgm:t>
        <a:bodyPr/>
        <a:lstStyle/>
        <a:p>
          <a:endParaRPr lang="en-US"/>
        </a:p>
      </dgm:t>
    </dgm:pt>
    <dgm:pt modelId="{8EA0ED47-2F0C-4AEA-93F2-8FF71976F515}" type="sibTrans" cxnId="{D7456189-7D2F-42D8-A82C-FCC4EA4F231C}">
      <dgm:prSet/>
      <dgm:spPr/>
      <dgm:t>
        <a:bodyPr/>
        <a:lstStyle/>
        <a:p>
          <a:endParaRPr lang="en-US"/>
        </a:p>
      </dgm:t>
    </dgm:pt>
    <dgm:pt modelId="{CE76DF08-8885-4A5F-AC7B-E8294AF4B07D}">
      <dgm:prSet phldrT="[Text]"/>
      <dgm:spPr/>
      <dgm:t>
        <a:bodyPr/>
        <a:lstStyle/>
        <a:p>
          <a:r>
            <a:rPr lang="en-US" dirty="0"/>
            <a:t>Homographs: same words can mean different things</a:t>
          </a:r>
        </a:p>
      </dgm:t>
    </dgm:pt>
    <dgm:pt modelId="{F49CA8EB-25B9-4432-82C8-83AA9F09BE30}" type="parTrans" cxnId="{092E77FE-5948-4B1A-AA2F-9CB609185616}">
      <dgm:prSet/>
      <dgm:spPr/>
      <dgm:t>
        <a:bodyPr/>
        <a:lstStyle/>
        <a:p>
          <a:endParaRPr lang="en-US"/>
        </a:p>
      </dgm:t>
    </dgm:pt>
    <dgm:pt modelId="{8D9A3E87-A713-42DE-9905-779F8EF4E68E}" type="sibTrans" cxnId="{092E77FE-5948-4B1A-AA2F-9CB609185616}">
      <dgm:prSet/>
      <dgm:spPr/>
      <dgm:t>
        <a:bodyPr/>
        <a:lstStyle/>
        <a:p>
          <a:endParaRPr lang="en-US"/>
        </a:p>
      </dgm:t>
    </dgm:pt>
    <dgm:pt modelId="{E418234C-7ACB-401F-B5E2-4F7A616A4166}">
      <dgm:prSet phldrT="[Text]"/>
      <dgm:spPr/>
      <dgm:t>
        <a:bodyPr/>
        <a:lstStyle/>
        <a:p>
          <a:r>
            <a:rPr lang="en-US" dirty="0"/>
            <a:t>Bat (sports, animal, …)</a:t>
          </a:r>
        </a:p>
      </dgm:t>
    </dgm:pt>
    <dgm:pt modelId="{0BCBDC6A-CA66-4CBB-96E5-7EA9512C42DF}" type="parTrans" cxnId="{6FB42747-0286-4428-BD93-48E800350BA7}">
      <dgm:prSet/>
      <dgm:spPr/>
      <dgm:t>
        <a:bodyPr/>
        <a:lstStyle/>
        <a:p>
          <a:endParaRPr lang="en-US"/>
        </a:p>
      </dgm:t>
    </dgm:pt>
    <dgm:pt modelId="{7343E72F-932F-4678-B85F-060E1A84AA8B}" type="sibTrans" cxnId="{6FB42747-0286-4428-BD93-48E800350BA7}">
      <dgm:prSet/>
      <dgm:spPr/>
      <dgm:t>
        <a:bodyPr/>
        <a:lstStyle/>
        <a:p>
          <a:endParaRPr lang="en-US"/>
        </a:p>
      </dgm:t>
    </dgm:pt>
    <dgm:pt modelId="{B3D959FB-0E5D-4CE3-94DF-569AF02F4ACC}">
      <dgm:prSet phldrT="[Text]"/>
      <dgm:spPr/>
      <dgm:t>
        <a:bodyPr/>
        <a:lstStyle/>
        <a:p>
          <a:r>
            <a:rPr lang="en-US" dirty="0"/>
            <a:t>Synonyms</a:t>
          </a:r>
        </a:p>
      </dgm:t>
    </dgm:pt>
    <dgm:pt modelId="{5DDDDE17-8FCC-4171-B56E-7D90607FEEA6}" type="parTrans" cxnId="{A507E8A5-9A53-40F4-8F1C-67E07BBE5BD2}">
      <dgm:prSet/>
      <dgm:spPr/>
      <dgm:t>
        <a:bodyPr/>
        <a:lstStyle/>
        <a:p>
          <a:endParaRPr lang="en-US"/>
        </a:p>
      </dgm:t>
    </dgm:pt>
    <dgm:pt modelId="{6EA48470-E87F-41D4-AD78-6ACD90874B30}" type="sibTrans" cxnId="{A507E8A5-9A53-40F4-8F1C-67E07BBE5BD2}">
      <dgm:prSet/>
      <dgm:spPr/>
      <dgm:t>
        <a:bodyPr/>
        <a:lstStyle/>
        <a:p>
          <a:endParaRPr lang="en-US"/>
        </a:p>
      </dgm:t>
    </dgm:pt>
    <dgm:pt modelId="{80F1FF6F-36F2-4377-8CA3-47EA1A00EA46}">
      <dgm:prSet phldrT="[Text]"/>
      <dgm:spPr/>
      <dgm:t>
        <a:bodyPr/>
        <a:lstStyle/>
        <a:p>
          <a:r>
            <a:rPr lang="en-US" dirty="0"/>
            <a:t>Misspellings</a:t>
          </a:r>
        </a:p>
      </dgm:t>
    </dgm:pt>
    <dgm:pt modelId="{B5D52012-7DED-4A50-B258-0A79D3ECD1B4}" type="parTrans" cxnId="{DC10F1B3-06F1-41C9-BD39-B1C710BB3C7A}">
      <dgm:prSet/>
      <dgm:spPr/>
      <dgm:t>
        <a:bodyPr/>
        <a:lstStyle/>
        <a:p>
          <a:endParaRPr lang="en-US"/>
        </a:p>
      </dgm:t>
    </dgm:pt>
    <dgm:pt modelId="{C9646D92-E091-41C5-8470-E7937C4AC95C}" type="sibTrans" cxnId="{DC10F1B3-06F1-41C9-BD39-B1C710BB3C7A}">
      <dgm:prSet/>
      <dgm:spPr/>
      <dgm:t>
        <a:bodyPr/>
        <a:lstStyle/>
        <a:p>
          <a:endParaRPr lang="en-US"/>
        </a:p>
      </dgm:t>
    </dgm:pt>
    <dgm:pt modelId="{B25CD5EC-2EC5-4E40-8AFC-A6870EB69D0B}">
      <dgm:prSet phldrT="[Text]"/>
      <dgm:spPr/>
      <dgm:t>
        <a:bodyPr/>
        <a:lstStyle/>
        <a:p>
          <a:r>
            <a:rPr lang="en-US" dirty="0"/>
            <a:t>Abbreviations</a:t>
          </a:r>
        </a:p>
      </dgm:t>
    </dgm:pt>
    <dgm:pt modelId="{D67E3CA5-F976-4909-AFF3-8316A6BE4104}" type="parTrans" cxnId="{8FE239A6-C29F-4A09-A1FB-FE5655D9966B}">
      <dgm:prSet/>
      <dgm:spPr/>
      <dgm:t>
        <a:bodyPr/>
        <a:lstStyle/>
        <a:p>
          <a:endParaRPr lang="en-US"/>
        </a:p>
      </dgm:t>
    </dgm:pt>
    <dgm:pt modelId="{8B50CC48-BB98-46F9-B08C-CF3E041EAEEE}" type="sibTrans" cxnId="{8FE239A6-C29F-4A09-A1FB-FE5655D9966B}">
      <dgm:prSet/>
      <dgm:spPr/>
      <dgm:t>
        <a:bodyPr/>
        <a:lstStyle/>
        <a:p>
          <a:endParaRPr lang="en-US"/>
        </a:p>
      </dgm:t>
    </dgm:pt>
    <dgm:pt modelId="{DE6B6E56-9B2E-4B4B-86A3-6F4657E5E0CC}">
      <dgm:prSet phldrT="[Text]"/>
      <dgm:spPr/>
      <dgm:t>
        <a:bodyPr/>
        <a:lstStyle/>
        <a:p>
          <a:r>
            <a:rPr lang="en-US" dirty="0"/>
            <a:t>Negations</a:t>
          </a:r>
        </a:p>
      </dgm:t>
    </dgm:pt>
    <dgm:pt modelId="{926F67BD-8B0B-4148-BCB3-CEA47ABCC742}" type="parTrans" cxnId="{FF47ECE1-A660-4507-97BD-6C7664414A63}">
      <dgm:prSet/>
      <dgm:spPr/>
      <dgm:t>
        <a:bodyPr/>
        <a:lstStyle/>
        <a:p>
          <a:endParaRPr lang="en-US"/>
        </a:p>
      </dgm:t>
    </dgm:pt>
    <dgm:pt modelId="{441F2990-CE43-48BC-A6E9-7CEF7B9C657A}" type="sibTrans" cxnId="{FF47ECE1-A660-4507-97BD-6C7664414A63}">
      <dgm:prSet/>
      <dgm:spPr/>
      <dgm:t>
        <a:bodyPr/>
        <a:lstStyle/>
        <a:p>
          <a:endParaRPr lang="en-US"/>
        </a:p>
      </dgm:t>
    </dgm:pt>
    <dgm:pt modelId="{57B4E03D-7195-43F5-A8DB-A1339E35175E}">
      <dgm:prSet phldrT="[Text]"/>
      <dgm:spPr/>
      <dgm:t>
        <a:bodyPr/>
        <a:lstStyle/>
        <a:p>
          <a:r>
            <a:rPr lang="en-US" dirty="0"/>
            <a:t>Spelling variations</a:t>
          </a:r>
        </a:p>
      </dgm:t>
    </dgm:pt>
    <dgm:pt modelId="{250D484A-DC5E-4EAF-B072-ED6173D07A6C}" type="parTrans" cxnId="{112A4733-E16C-4A16-83CD-95A06BFFC0E4}">
      <dgm:prSet/>
      <dgm:spPr/>
      <dgm:t>
        <a:bodyPr/>
        <a:lstStyle/>
        <a:p>
          <a:endParaRPr lang="en-US"/>
        </a:p>
      </dgm:t>
    </dgm:pt>
    <dgm:pt modelId="{F3BE2282-5739-4791-B724-C6E55FED3626}" type="sibTrans" cxnId="{112A4733-E16C-4A16-83CD-95A06BFFC0E4}">
      <dgm:prSet/>
      <dgm:spPr/>
      <dgm:t>
        <a:bodyPr/>
        <a:lstStyle/>
        <a:p>
          <a:endParaRPr lang="en-US"/>
        </a:p>
      </dgm:t>
    </dgm:pt>
    <dgm:pt modelId="{44ADB2E5-7AD9-40A9-B832-F3A0A6F361B7}">
      <dgm:prSet phldrT="[Text]"/>
      <dgm:spPr/>
      <dgm:t>
        <a:bodyPr/>
        <a:lstStyle/>
        <a:p>
          <a:r>
            <a:rPr lang="en-US" dirty="0"/>
            <a:t>LANGUAGE!</a:t>
          </a:r>
        </a:p>
      </dgm:t>
    </dgm:pt>
    <dgm:pt modelId="{D48F22A4-A259-4C89-B4E8-2E9357908253}" type="parTrans" cxnId="{B6326D39-111C-423F-9B5A-9B9F1C7DDFE2}">
      <dgm:prSet/>
      <dgm:spPr/>
      <dgm:t>
        <a:bodyPr/>
        <a:lstStyle/>
        <a:p>
          <a:endParaRPr lang="en-US"/>
        </a:p>
      </dgm:t>
    </dgm:pt>
    <dgm:pt modelId="{2FE6A277-B973-41A1-BE0D-88A8C0A4ED1E}" type="sibTrans" cxnId="{B6326D39-111C-423F-9B5A-9B9F1C7DDFE2}">
      <dgm:prSet/>
      <dgm:spPr/>
      <dgm:t>
        <a:bodyPr/>
        <a:lstStyle/>
        <a:p>
          <a:endParaRPr lang="en-US"/>
        </a:p>
      </dgm:t>
    </dgm:pt>
    <dgm:pt modelId="{94E88572-F03C-48CB-8969-32FD75656451}" type="pres">
      <dgm:prSet presAssocID="{5F7EF7DE-697B-420C-B1AE-EEFC298075E8}" presName="linear" presStyleCnt="0">
        <dgm:presLayoutVars>
          <dgm:animLvl val="lvl"/>
          <dgm:resizeHandles val="exact"/>
        </dgm:presLayoutVars>
      </dgm:prSet>
      <dgm:spPr/>
    </dgm:pt>
    <dgm:pt modelId="{4DA352B4-F673-4643-8709-578F35B38DC8}" type="pres">
      <dgm:prSet presAssocID="{30FB5F1A-9198-40D2-B2C5-24D0DD346FFE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8ACF75F3-3F82-40AD-ACBA-92C2D59AF6F5}" type="pres">
      <dgm:prSet presAssocID="{30FB5F1A-9198-40D2-B2C5-24D0DD346FFE}" presName="childText" presStyleLbl="revTx" presStyleIdx="0" presStyleCnt="4">
        <dgm:presLayoutVars>
          <dgm:bulletEnabled val="1"/>
        </dgm:presLayoutVars>
      </dgm:prSet>
      <dgm:spPr/>
    </dgm:pt>
    <dgm:pt modelId="{64D6810C-B411-46EE-91CF-4A12931A1DC7}" type="pres">
      <dgm:prSet presAssocID="{AE89CDAD-8212-47FE-A0B6-8D14E424CFE8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B956BE0F-4A32-4D5A-9360-3EFB18F9E38A}" type="pres">
      <dgm:prSet presAssocID="{AE89CDAD-8212-47FE-A0B6-8D14E424CFE8}" presName="childText" presStyleLbl="revTx" presStyleIdx="1" presStyleCnt="4">
        <dgm:presLayoutVars>
          <dgm:bulletEnabled val="1"/>
        </dgm:presLayoutVars>
      </dgm:prSet>
      <dgm:spPr/>
    </dgm:pt>
    <dgm:pt modelId="{20F7B62B-9A2F-4D7D-B1FA-C4A33896984A}" type="pres">
      <dgm:prSet presAssocID="{618B2A5E-E21A-4364-BBBB-9CBF568F6511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2ECF7C3B-A009-465F-9807-18836D7E19E3}" type="pres">
      <dgm:prSet presAssocID="{618B2A5E-E21A-4364-BBBB-9CBF568F6511}" presName="childText" presStyleLbl="revTx" presStyleIdx="2" presStyleCnt="4">
        <dgm:presLayoutVars>
          <dgm:bulletEnabled val="1"/>
        </dgm:presLayoutVars>
      </dgm:prSet>
      <dgm:spPr/>
    </dgm:pt>
    <dgm:pt modelId="{A7DA5AD7-BD1B-4E54-A912-B53A0018D705}" type="pres">
      <dgm:prSet presAssocID="{CE76DF08-8885-4A5F-AC7B-E8294AF4B07D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CBFBE07F-28C6-4F82-A962-DA99FC80DB46}" type="pres">
      <dgm:prSet presAssocID="{CE76DF08-8885-4A5F-AC7B-E8294AF4B07D}" presName="childText" presStyleLbl="revTx" presStyleIdx="3" presStyleCnt="4">
        <dgm:presLayoutVars>
          <dgm:bulletEnabled val="1"/>
        </dgm:presLayoutVars>
      </dgm:prSet>
      <dgm:spPr/>
    </dgm:pt>
    <dgm:pt modelId="{8A4894A6-DFC6-4601-B56A-1FD24058E049}" type="pres">
      <dgm:prSet presAssocID="{B3D959FB-0E5D-4CE3-94DF-569AF02F4ACC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1FF55A4A-DF99-4E2F-87C0-8D154D3C4709}" type="pres">
      <dgm:prSet presAssocID="{6EA48470-E87F-41D4-AD78-6ACD90874B30}" presName="spacer" presStyleCnt="0"/>
      <dgm:spPr/>
    </dgm:pt>
    <dgm:pt modelId="{BECD03D9-CB15-4EDC-A0EE-2E48ECA372F9}" type="pres">
      <dgm:prSet presAssocID="{80F1FF6F-36F2-4377-8CA3-47EA1A00EA46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2FE9BC9F-EAD6-4C9E-9438-6A5B8B79D758}" type="pres">
      <dgm:prSet presAssocID="{C9646D92-E091-41C5-8470-E7937C4AC95C}" presName="spacer" presStyleCnt="0"/>
      <dgm:spPr/>
    </dgm:pt>
    <dgm:pt modelId="{47A6AD99-A76D-4E33-BE9A-58CE0D4723E8}" type="pres">
      <dgm:prSet presAssocID="{B25CD5EC-2EC5-4E40-8AFC-A6870EB69D0B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655B928E-AF58-47C0-9B94-3168D80CBF53}" type="pres">
      <dgm:prSet presAssocID="{8B50CC48-BB98-46F9-B08C-CF3E041EAEEE}" presName="spacer" presStyleCnt="0"/>
      <dgm:spPr/>
    </dgm:pt>
    <dgm:pt modelId="{9C0FBE11-FCA2-4542-97FA-11CFF537EAA0}" type="pres">
      <dgm:prSet presAssocID="{DE6B6E56-9B2E-4B4B-86A3-6F4657E5E0CC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B9FADD21-AFF2-41BB-B6D9-9E5EFEF37A07}" type="pres">
      <dgm:prSet presAssocID="{441F2990-CE43-48BC-A6E9-7CEF7B9C657A}" presName="spacer" presStyleCnt="0"/>
      <dgm:spPr/>
    </dgm:pt>
    <dgm:pt modelId="{5125E9AD-30E0-4D7C-8048-671A464DB925}" type="pres">
      <dgm:prSet presAssocID="{57B4E03D-7195-43F5-A8DB-A1339E35175E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E704C0E0-F2F7-41AB-B0DE-596148D28B0B}" type="pres">
      <dgm:prSet presAssocID="{F3BE2282-5739-4791-B724-C6E55FED3626}" presName="spacer" presStyleCnt="0"/>
      <dgm:spPr/>
    </dgm:pt>
    <dgm:pt modelId="{90EDEEB7-D76F-4851-8427-E2C28CF503A2}" type="pres">
      <dgm:prSet presAssocID="{44ADB2E5-7AD9-40A9-B832-F3A0A6F361B7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D4D47A00-F087-4A0F-9E8F-5A72B86EBB0D}" type="presOf" srcId="{B3D959FB-0E5D-4CE3-94DF-569AF02F4ACC}" destId="{8A4894A6-DFC6-4601-B56A-1FD24058E049}" srcOrd="0" destOrd="0" presId="urn:microsoft.com/office/officeart/2005/8/layout/vList2"/>
    <dgm:cxn modelId="{D06DA600-360C-48F9-A0D3-739B980BFD3A}" type="presOf" srcId="{618B2A5E-E21A-4364-BBBB-9CBF568F6511}" destId="{20F7B62B-9A2F-4D7D-B1FA-C4A33896984A}" srcOrd="0" destOrd="0" presId="urn:microsoft.com/office/officeart/2005/8/layout/vList2"/>
    <dgm:cxn modelId="{922BA318-030D-4B31-A55B-2A63CF51D3E2}" type="presOf" srcId="{44ADB2E5-7AD9-40A9-B832-F3A0A6F361B7}" destId="{90EDEEB7-D76F-4851-8427-E2C28CF503A2}" srcOrd="0" destOrd="0" presId="urn:microsoft.com/office/officeart/2005/8/layout/vList2"/>
    <dgm:cxn modelId="{112A4733-E16C-4A16-83CD-95A06BFFC0E4}" srcId="{5F7EF7DE-697B-420C-B1AE-EEFC298075E8}" destId="{57B4E03D-7195-43F5-A8DB-A1339E35175E}" srcOrd="8" destOrd="0" parTransId="{250D484A-DC5E-4EAF-B072-ED6173D07A6C}" sibTransId="{F3BE2282-5739-4791-B724-C6E55FED3626}"/>
    <dgm:cxn modelId="{B6326D39-111C-423F-9B5A-9B9F1C7DDFE2}" srcId="{5F7EF7DE-697B-420C-B1AE-EEFC298075E8}" destId="{44ADB2E5-7AD9-40A9-B832-F3A0A6F361B7}" srcOrd="9" destOrd="0" parTransId="{D48F22A4-A259-4C89-B4E8-2E9357908253}" sibTransId="{2FE6A277-B973-41A1-BE0D-88A8C0A4ED1E}"/>
    <dgm:cxn modelId="{6FB42747-0286-4428-BD93-48E800350BA7}" srcId="{CE76DF08-8885-4A5F-AC7B-E8294AF4B07D}" destId="{E418234C-7ACB-401F-B5E2-4F7A616A4166}" srcOrd="0" destOrd="0" parTransId="{0BCBDC6A-CA66-4CBB-96E5-7EA9512C42DF}" sibTransId="{7343E72F-932F-4678-B85F-060E1A84AA8B}"/>
    <dgm:cxn modelId="{499BFE47-DED4-491B-9022-C60FCC9E9E5D}" type="presOf" srcId="{5F7EF7DE-697B-420C-B1AE-EEFC298075E8}" destId="{94E88572-F03C-48CB-8969-32FD75656451}" srcOrd="0" destOrd="0" presId="urn:microsoft.com/office/officeart/2005/8/layout/vList2"/>
    <dgm:cxn modelId="{C2C21C48-C925-4D93-B379-AAE2754EFF62}" srcId="{30FB5F1A-9198-40D2-B2C5-24D0DD346FFE}" destId="{5530CFDC-DBB8-4167-BA69-ACB217AC0547}" srcOrd="0" destOrd="0" parTransId="{4F3DC366-5CC2-4937-8E8F-786ABD0A60A7}" sibTransId="{2FFECBD4-0F1C-4E58-B2DE-16DC89EB8403}"/>
    <dgm:cxn modelId="{E9296A51-40C9-4095-B114-798B4D9AD72C}" type="presOf" srcId="{80F1FF6F-36F2-4377-8CA3-47EA1A00EA46}" destId="{BECD03D9-CB15-4EDC-A0EE-2E48ECA372F9}" srcOrd="0" destOrd="0" presId="urn:microsoft.com/office/officeart/2005/8/layout/vList2"/>
    <dgm:cxn modelId="{10CEBA58-5539-4476-B839-EB5FEC4CD8DC}" srcId="{618B2A5E-E21A-4364-BBBB-9CBF568F6511}" destId="{0ED573B1-77B6-4F12-9401-F236FE5F1637}" srcOrd="0" destOrd="0" parTransId="{32976F58-82D6-414C-96B3-E60D34B20D40}" sibTransId="{23B8CC49-636E-4E3A-BD4D-8344889FB753}"/>
    <dgm:cxn modelId="{58C8EC5D-FA4E-4032-B429-C6A8DF9B0295}" srcId="{AE89CDAD-8212-47FE-A0B6-8D14E424CFE8}" destId="{358B865A-11D5-41E6-A9C2-16ADB12816E7}" srcOrd="1" destOrd="0" parTransId="{0FD5C956-83B0-4273-BCC9-FFAB4AAF748B}" sibTransId="{8C2BBA00-1CD3-4026-B5FC-815E1F00795E}"/>
    <dgm:cxn modelId="{A31E1D66-81A7-432E-88DC-842D625C999D}" type="presOf" srcId="{AE89CDAD-8212-47FE-A0B6-8D14E424CFE8}" destId="{64D6810C-B411-46EE-91CF-4A12931A1DC7}" srcOrd="0" destOrd="0" presId="urn:microsoft.com/office/officeart/2005/8/layout/vList2"/>
    <dgm:cxn modelId="{AFBEF57A-B068-4AAB-8A82-938B819145E1}" type="presOf" srcId="{8C0BBB81-9C71-4232-9866-8218B6F28512}" destId="{2ECF7C3B-A009-465F-9807-18836D7E19E3}" srcOrd="0" destOrd="1" presId="urn:microsoft.com/office/officeart/2005/8/layout/vList2"/>
    <dgm:cxn modelId="{A0B58486-1659-4547-BAB4-CBFE7B3F727F}" type="presOf" srcId="{DE6B6E56-9B2E-4B4B-86A3-6F4657E5E0CC}" destId="{9C0FBE11-FCA2-4542-97FA-11CFF537EAA0}" srcOrd="0" destOrd="0" presId="urn:microsoft.com/office/officeart/2005/8/layout/vList2"/>
    <dgm:cxn modelId="{D7456189-7D2F-42D8-A82C-FCC4EA4F231C}" srcId="{618B2A5E-E21A-4364-BBBB-9CBF568F6511}" destId="{8C0BBB81-9C71-4232-9866-8218B6F28512}" srcOrd="1" destOrd="0" parTransId="{46903E87-9EA5-478D-8233-70633676C2E2}" sibTransId="{8EA0ED47-2F0C-4AEA-93F2-8FF71976F515}"/>
    <dgm:cxn modelId="{BA0B8489-AD7C-4AC4-8C40-E8F09F9B986B}" type="presOf" srcId="{CE76DF08-8885-4A5F-AC7B-E8294AF4B07D}" destId="{A7DA5AD7-BD1B-4E54-A912-B53A0018D705}" srcOrd="0" destOrd="0" presId="urn:microsoft.com/office/officeart/2005/8/layout/vList2"/>
    <dgm:cxn modelId="{A507E8A5-9A53-40F4-8F1C-67E07BBE5BD2}" srcId="{5F7EF7DE-697B-420C-B1AE-EEFC298075E8}" destId="{B3D959FB-0E5D-4CE3-94DF-569AF02F4ACC}" srcOrd="4" destOrd="0" parTransId="{5DDDDE17-8FCC-4171-B56E-7D90607FEEA6}" sibTransId="{6EA48470-E87F-41D4-AD78-6ACD90874B30}"/>
    <dgm:cxn modelId="{8FE239A6-C29F-4A09-A1FB-FE5655D9966B}" srcId="{5F7EF7DE-697B-420C-B1AE-EEFC298075E8}" destId="{B25CD5EC-2EC5-4E40-8AFC-A6870EB69D0B}" srcOrd="6" destOrd="0" parTransId="{D67E3CA5-F976-4909-AFF3-8316A6BE4104}" sibTransId="{8B50CC48-BB98-46F9-B08C-CF3E041EAEEE}"/>
    <dgm:cxn modelId="{36F120AB-3853-4688-81D4-99C4A2DA4FB6}" type="presOf" srcId="{358B865A-11D5-41E6-A9C2-16ADB12816E7}" destId="{B956BE0F-4A32-4D5A-9360-3EFB18F9E38A}" srcOrd="0" destOrd="1" presId="urn:microsoft.com/office/officeart/2005/8/layout/vList2"/>
    <dgm:cxn modelId="{5816A9AD-363A-415D-B777-DAF47CA7E0D0}" type="presOf" srcId="{B25CD5EC-2EC5-4E40-8AFC-A6870EB69D0B}" destId="{47A6AD99-A76D-4E33-BE9A-58CE0D4723E8}" srcOrd="0" destOrd="0" presId="urn:microsoft.com/office/officeart/2005/8/layout/vList2"/>
    <dgm:cxn modelId="{51A8A0AF-FAF5-4186-927A-D46103263BFE}" srcId="{AE89CDAD-8212-47FE-A0B6-8D14E424CFE8}" destId="{E2DED1FA-DF58-4739-8D6F-5D4B6EB288B7}" srcOrd="0" destOrd="0" parTransId="{A7B6E3A5-9A16-4D43-8A21-A3E44A34FDB7}" sibTransId="{E3BE5BE6-DDE2-4D3B-9796-ED18BCF46EB9}"/>
    <dgm:cxn modelId="{DC10F1B3-06F1-41C9-BD39-B1C710BB3C7A}" srcId="{5F7EF7DE-697B-420C-B1AE-EEFC298075E8}" destId="{80F1FF6F-36F2-4377-8CA3-47EA1A00EA46}" srcOrd="5" destOrd="0" parTransId="{B5D52012-7DED-4A50-B258-0A79D3ECD1B4}" sibTransId="{C9646D92-E091-41C5-8470-E7937C4AC95C}"/>
    <dgm:cxn modelId="{E7E150CE-2AB1-46FC-9EBC-A96D02E41784}" type="presOf" srcId="{57B4E03D-7195-43F5-A8DB-A1339E35175E}" destId="{5125E9AD-30E0-4D7C-8048-671A464DB925}" srcOrd="0" destOrd="0" presId="urn:microsoft.com/office/officeart/2005/8/layout/vList2"/>
    <dgm:cxn modelId="{C006FBCF-7C05-4C09-9C78-4E64B0405656}" type="presOf" srcId="{E418234C-7ACB-401F-B5E2-4F7A616A4166}" destId="{CBFBE07F-28C6-4F82-A962-DA99FC80DB46}" srcOrd="0" destOrd="0" presId="urn:microsoft.com/office/officeart/2005/8/layout/vList2"/>
    <dgm:cxn modelId="{F243BFD3-8FB0-4EF4-8858-B80D091BD705}" type="presOf" srcId="{0ED573B1-77B6-4F12-9401-F236FE5F1637}" destId="{2ECF7C3B-A009-465F-9807-18836D7E19E3}" srcOrd="0" destOrd="0" presId="urn:microsoft.com/office/officeart/2005/8/layout/vList2"/>
    <dgm:cxn modelId="{D8BC7FD4-DB87-4787-B278-61165F84680C}" srcId="{5F7EF7DE-697B-420C-B1AE-EEFC298075E8}" destId="{618B2A5E-E21A-4364-BBBB-9CBF568F6511}" srcOrd="2" destOrd="0" parTransId="{B5C63DA2-B9E3-4994-B9A8-6E03FE339037}" sibTransId="{D26AC39B-C388-4F4C-A8EA-51F2BDCCB9D3}"/>
    <dgm:cxn modelId="{F1C0DAD6-D13B-45B8-8287-D2E0BB32ED5F}" type="presOf" srcId="{30FB5F1A-9198-40D2-B2C5-24D0DD346FFE}" destId="{4DA352B4-F673-4643-8709-578F35B38DC8}" srcOrd="0" destOrd="0" presId="urn:microsoft.com/office/officeart/2005/8/layout/vList2"/>
    <dgm:cxn modelId="{F4FEA0D9-051C-469D-8405-920674CA5847}" srcId="{5F7EF7DE-697B-420C-B1AE-EEFC298075E8}" destId="{30FB5F1A-9198-40D2-B2C5-24D0DD346FFE}" srcOrd="0" destOrd="0" parTransId="{10C60DDC-791C-42F8-A5B2-951A3FBA9592}" sibTransId="{295E2495-C4EC-4113-8176-C6EB481294A0}"/>
    <dgm:cxn modelId="{A722DED9-91C5-4054-AD15-F954E54E0268}" type="presOf" srcId="{5530CFDC-DBB8-4167-BA69-ACB217AC0547}" destId="{8ACF75F3-3F82-40AD-ACBA-92C2D59AF6F5}" srcOrd="0" destOrd="0" presId="urn:microsoft.com/office/officeart/2005/8/layout/vList2"/>
    <dgm:cxn modelId="{FF47ECE1-A660-4507-97BD-6C7664414A63}" srcId="{5F7EF7DE-697B-420C-B1AE-EEFC298075E8}" destId="{DE6B6E56-9B2E-4B4B-86A3-6F4657E5E0CC}" srcOrd="7" destOrd="0" parTransId="{926F67BD-8B0B-4148-BCB3-CEA47ABCC742}" sibTransId="{441F2990-CE43-48BC-A6E9-7CEF7B9C657A}"/>
    <dgm:cxn modelId="{AC2379E9-C8B7-4B1D-87E4-C1DED39B009C}" type="presOf" srcId="{E2DED1FA-DF58-4739-8D6F-5D4B6EB288B7}" destId="{B956BE0F-4A32-4D5A-9360-3EFB18F9E38A}" srcOrd="0" destOrd="0" presId="urn:microsoft.com/office/officeart/2005/8/layout/vList2"/>
    <dgm:cxn modelId="{1C422EF7-BE5C-4F27-BB36-4A62E1C22DF6}" srcId="{5F7EF7DE-697B-420C-B1AE-EEFC298075E8}" destId="{AE89CDAD-8212-47FE-A0B6-8D14E424CFE8}" srcOrd="1" destOrd="0" parTransId="{71DF3CA0-3241-418D-905F-D88EDCFFAD02}" sibTransId="{6E81EE0F-8837-4F98-8ABC-D287CA8424A0}"/>
    <dgm:cxn modelId="{092E77FE-5948-4B1A-AA2F-9CB609185616}" srcId="{5F7EF7DE-697B-420C-B1AE-EEFC298075E8}" destId="{CE76DF08-8885-4A5F-AC7B-E8294AF4B07D}" srcOrd="3" destOrd="0" parTransId="{F49CA8EB-25B9-4432-82C8-83AA9F09BE30}" sibTransId="{8D9A3E87-A713-42DE-9905-779F8EF4E68E}"/>
    <dgm:cxn modelId="{E6AC76D0-DAC8-4556-B41B-2EC12D0DD73D}" type="presParOf" srcId="{94E88572-F03C-48CB-8969-32FD75656451}" destId="{4DA352B4-F673-4643-8709-578F35B38DC8}" srcOrd="0" destOrd="0" presId="urn:microsoft.com/office/officeart/2005/8/layout/vList2"/>
    <dgm:cxn modelId="{42BDBF90-774A-4DA3-BFCF-936D8FCBF554}" type="presParOf" srcId="{94E88572-F03C-48CB-8969-32FD75656451}" destId="{8ACF75F3-3F82-40AD-ACBA-92C2D59AF6F5}" srcOrd="1" destOrd="0" presId="urn:microsoft.com/office/officeart/2005/8/layout/vList2"/>
    <dgm:cxn modelId="{38131861-0E1D-473F-8FCC-DC53DE1B4E61}" type="presParOf" srcId="{94E88572-F03C-48CB-8969-32FD75656451}" destId="{64D6810C-B411-46EE-91CF-4A12931A1DC7}" srcOrd="2" destOrd="0" presId="urn:microsoft.com/office/officeart/2005/8/layout/vList2"/>
    <dgm:cxn modelId="{FDE670EA-AB94-4953-85BA-6E2791529975}" type="presParOf" srcId="{94E88572-F03C-48CB-8969-32FD75656451}" destId="{B956BE0F-4A32-4D5A-9360-3EFB18F9E38A}" srcOrd="3" destOrd="0" presId="urn:microsoft.com/office/officeart/2005/8/layout/vList2"/>
    <dgm:cxn modelId="{F1F6D7BB-8D96-4E2A-AA07-85062980F46C}" type="presParOf" srcId="{94E88572-F03C-48CB-8969-32FD75656451}" destId="{20F7B62B-9A2F-4D7D-B1FA-C4A33896984A}" srcOrd="4" destOrd="0" presId="urn:microsoft.com/office/officeart/2005/8/layout/vList2"/>
    <dgm:cxn modelId="{FF3315A6-4E52-41CA-94F3-C97A4EC380D5}" type="presParOf" srcId="{94E88572-F03C-48CB-8969-32FD75656451}" destId="{2ECF7C3B-A009-465F-9807-18836D7E19E3}" srcOrd="5" destOrd="0" presId="urn:microsoft.com/office/officeart/2005/8/layout/vList2"/>
    <dgm:cxn modelId="{38256BB7-E506-4DEE-9CD6-DC5ED5085EE1}" type="presParOf" srcId="{94E88572-F03C-48CB-8969-32FD75656451}" destId="{A7DA5AD7-BD1B-4E54-A912-B53A0018D705}" srcOrd="6" destOrd="0" presId="urn:microsoft.com/office/officeart/2005/8/layout/vList2"/>
    <dgm:cxn modelId="{39243C52-F04F-44FA-BE73-DF9B8994FD35}" type="presParOf" srcId="{94E88572-F03C-48CB-8969-32FD75656451}" destId="{CBFBE07F-28C6-4F82-A962-DA99FC80DB46}" srcOrd="7" destOrd="0" presId="urn:microsoft.com/office/officeart/2005/8/layout/vList2"/>
    <dgm:cxn modelId="{C44669A3-9F8F-40AC-9C7F-18F119A5C932}" type="presParOf" srcId="{94E88572-F03C-48CB-8969-32FD75656451}" destId="{8A4894A6-DFC6-4601-B56A-1FD24058E049}" srcOrd="8" destOrd="0" presId="urn:microsoft.com/office/officeart/2005/8/layout/vList2"/>
    <dgm:cxn modelId="{5B8EDEE5-AD18-48AF-9FA7-DC16229330EC}" type="presParOf" srcId="{94E88572-F03C-48CB-8969-32FD75656451}" destId="{1FF55A4A-DF99-4E2F-87C0-8D154D3C4709}" srcOrd="9" destOrd="0" presId="urn:microsoft.com/office/officeart/2005/8/layout/vList2"/>
    <dgm:cxn modelId="{0FE08B0C-C4E5-47FC-B943-F4E083707B84}" type="presParOf" srcId="{94E88572-F03C-48CB-8969-32FD75656451}" destId="{BECD03D9-CB15-4EDC-A0EE-2E48ECA372F9}" srcOrd="10" destOrd="0" presId="urn:microsoft.com/office/officeart/2005/8/layout/vList2"/>
    <dgm:cxn modelId="{BCD54CEC-E7C1-488D-825C-E2EF8AF8A26F}" type="presParOf" srcId="{94E88572-F03C-48CB-8969-32FD75656451}" destId="{2FE9BC9F-EAD6-4C9E-9438-6A5B8B79D758}" srcOrd="11" destOrd="0" presId="urn:microsoft.com/office/officeart/2005/8/layout/vList2"/>
    <dgm:cxn modelId="{342DDBEC-218A-422B-9652-C5D501F93FF2}" type="presParOf" srcId="{94E88572-F03C-48CB-8969-32FD75656451}" destId="{47A6AD99-A76D-4E33-BE9A-58CE0D4723E8}" srcOrd="12" destOrd="0" presId="urn:microsoft.com/office/officeart/2005/8/layout/vList2"/>
    <dgm:cxn modelId="{99C824FD-DAC9-4B6B-97DC-9058F8BA0C5D}" type="presParOf" srcId="{94E88572-F03C-48CB-8969-32FD75656451}" destId="{655B928E-AF58-47C0-9B94-3168D80CBF53}" srcOrd="13" destOrd="0" presId="urn:microsoft.com/office/officeart/2005/8/layout/vList2"/>
    <dgm:cxn modelId="{A5AC00C0-255E-4804-AE37-63E3A37A38C8}" type="presParOf" srcId="{94E88572-F03C-48CB-8969-32FD75656451}" destId="{9C0FBE11-FCA2-4542-97FA-11CFF537EAA0}" srcOrd="14" destOrd="0" presId="urn:microsoft.com/office/officeart/2005/8/layout/vList2"/>
    <dgm:cxn modelId="{33BD56C2-D995-4043-A4BA-1792F97340A2}" type="presParOf" srcId="{94E88572-F03C-48CB-8969-32FD75656451}" destId="{B9FADD21-AFF2-41BB-B6D9-9E5EFEF37A07}" srcOrd="15" destOrd="0" presId="urn:microsoft.com/office/officeart/2005/8/layout/vList2"/>
    <dgm:cxn modelId="{EF4CA352-F104-4D92-AF21-179CB5EC9706}" type="presParOf" srcId="{94E88572-F03C-48CB-8969-32FD75656451}" destId="{5125E9AD-30E0-4D7C-8048-671A464DB925}" srcOrd="16" destOrd="0" presId="urn:microsoft.com/office/officeart/2005/8/layout/vList2"/>
    <dgm:cxn modelId="{FB244261-6E26-4B0C-9E18-9AC8BAA4FB0F}" type="presParOf" srcId="{94E88572-F03C-48CB-8969-32FD75656451}" destId="{E704C0E0-F2F7-41AB-B0DE-596148D28B0B}" srcOrd="17" destOrd="0" presId="urn:microsoft.com/office/officeart/2005/8/layout/vList2"/>
    <dgm:cxn modelId="{B9557A29-409D-458B-A5D3-00A5606AAAFE}" type="presParOf" srcId="{94E88572-F03C-48CB-8969-32FD75656451}" destId="{90EDEEB7-D76F-4851-8427-E2C28CF503A2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352B4-F673-4643-8709-578F35B38DC8}">
      <dsp:nvSpPr>
        <dsp:cNvPr id="0" name=""/>
        <dsp:cNvSpPr/>
      </dsp:nvSpPr>
      <dsp:spPr>
        <a:xfrm>
          <a:off x="0" y="55081"/>
          <a:ext cx="9071428" cy="407745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High dimensional data</a:t>
          </a:r>
        </a:p>
      </dsp:txBody>
      <dsp:txXfrm>
        <a:off x="19904" y="74985"/>
        <a:ext cx="9031620" cy="367937"/>
      </dsp:txXfrm>
    </dsp:sp>
    <dsp:sp modelId="{8ACF75F3-3F82-40AD-ACBA-92C2D59AF6F5}">
      <dsp:nvSpPr>
        <dsp:cNvPr id="0" name=""/>
        <dsp:cNvSpPr/>
      </dsp:nvSpPr>
      <dsp:spPr>
        <a:xfrm>
          <a:off x="0" y="462826"/>
          <a:ext cx="907142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All possible words &amp; phrases</a:t>
          </a:r>
        </a:p>
      </dsp:txBody>
      <dsp:txXfrm>
        <a:off x="0" y="462826"/>
        <a:ext cx="9071428" cy="281520"/>
      </dsp:txXfrm>
    </dsp:sp>
    <dsp:sp modelId="{64D6810C-B411-46EE-91CF-4A12931A1DC7}">
      <dsp:nvSpPr>
        <dsp:cNvPr id="0" name=""/>
        <dsp:cNvSpPr/>
      </dsp:nvSpPr>
      <dsp:spPr>
        <a:xfrm>
          <a:off x="0" y="744346"/>
          <a:ext cx="9071428" cy="407745"/>
        </a:xfrm>
        <a:prstGeom prst="roundRect">
          <a:avLst/>
        </a:prstGeom>
        <a:solidFill>
          <a:schemeClr val="accent5">
            <a:shade val="50000"/>
            <a:hueOff val="66852"/>
            <a:satOff val="1791"/>
            <a:lumOff val="7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Complex &amp; subtle relationships in text</a:t>
          </a:r>
        </a:p>
      </dsp:txBody>
      <dsp:txXfrm>
        <a:off x="19904" y="764250"/>
        <a:ext cx="9031620" cy="367937"/>
      </dsp:txXfrm>
    </dsp:sp>
    <dsp:sp modelId="{B956BE0F-4A32-4D5A-9360-3EFB18F9E38A}">
      <dsp:nvSpPr>
        <dsp:cNvPr id="0" name=""/>
        <dsp:cNvSpPr/>
      </dsp:nvSpPr>
      <dsp:spPr>
        <a:xfrm>
          <a:off x="0" y="1152091"/>
          <a:ext cx="9071428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”Jumbo merges with Hema”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“</a:t>
          </a:r>
          <a:r>
            <a:rPr lang="en-US" sz="1300" kern="1200" dirty="0"/>
            <a:t>Jumbo is bought by Hema”</a:t>
          </a:r>
        </a:p>
      </dsp:txBody>
      <dsp:txXfrm>
        <a:off x="0" y="1152091"/>
        <a:ext cx="9071428" cy="448672"/>
      </dsp:txXfrm>
    </dsp:sp>
    <dsp:sp modelId="{20F7B62B-9A2F-4D7D-B1FA-C4A33896984A}">
      <dsp:nvSpPr>
        <dsp:cNvPr id="0" name=""/>
        <dsp:cNvSpPr/>
      </dsp:nvSpPr>
      <dsp:spPr>
        <a:xfrm>
          <a:off x="0" y="1600764"/>
          <a:ext cx="9071428" cy="407745"/>
        </a:xfrm>
        <a:prstGeom prst="roundRect">
          <a:avLst/>
        </a:prstGeom>
        <a:solidFill>
          <a:schemeClr val="accent5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Ambiguity &amp; context sensitivity</a:t>
          </a:r>
        </a:p>
      </dsp:txBody>
      <dsp:txXfrm>
        <a:off x="19904" y="1620668"/>
        <a:ext cx="9031620" cy="367937"/>
      </dsp:txXfrm>
    </dsp:sp>
    <dsp:sp modelId="{2ECF7C3B-A009-465F-9807-18836D7E19E3}">
      <dsp:nvSpPr>
        <dsp:cNvPr id="0" name=""/>
        <dsp:cNvSpPr/>
      </dsp:nvSpPr>
      <dsp:spPr>
        <a:xfrm>
          <a:off x="0" y="2008509"/>
          <a:ext cx="9071428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car = automobile = vehicle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 err="1"/>
            <a:t>kapsalon</a:t>
          </a:r>
          <a:r>
            <a:rPr lang="en-US" sz="1300" kern="1200" dirty="0"/>
            <a:t> (hairdresser) or </a:t>
          </a:r>
          <a:r>
            <a:rPr lang="en-US" sz="1300" kern="1200" dirty="0" err="1"/>
            <a:t>kapsalon</a:t>
          </a:r>
          <a:r>
            <a:rPr lang="en-US" sz="1300" kern="1200" dirty="0"/>
            <a:t> (fast food)</a:t>
          </a:r>
        </a:p>
      </dsp:txBody>
      <dsp:txXfrm>
        <a:off x="0" y="2008509"/>
        <a:ext cx="9071428" cy="448672"/>
      </dsp:txXfrm>
    </dsp:sp>
    <dsp:sp modelId="{A7DA5AD7-BD1B-4E54-A912-B53A0018D705}">
      <dsp:nvSpPr>
        <dsp:cNvPr id="0" name=""/>
        <dsp:cNvSpPr/>
      </dsp:nvSpPr>
      <dsp:spPr>
        <a:xfrm>
          <a:off x="0" y="2457181"/>
          <a:ext cx="9071428" cy="407745"/>
        </a:xfrm>
        <a:prstGeom prst="roundRect">
          <a:avLst/>
        </a:prstGeom>
        <a:solidFill>
          <a:schemeClr val="accent5">
            <a:shade val="50000"/>
            <a:hueOff val="200555"/>
            <a:satOff val="5373"/>
            <a:lumOff val="23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Homographs: same words can mean different things</a:t>
          </a:r>
        </a:p>
      </dsp:txBody>
      <dsp:txXfrm>
        <a:off x="19904" y="2477085"/>
        <a:ext cx="9031620" cy="367937"/>
      </dsp:txXfrm>
    </dsp:sp>
    <dsp:sp modelId="{CBFBE07F-28C6-4F82-A962-DA99FC80DB46}">
      <dsp:nvSpPr>
        <dsp:cNvPr id="0" name=""/>
        <dsp:cNvSpPr/>
      </dsp:nvSpPr>
      <dsp:spPr>
        <a:xfrm>
          <a:off x="0" y="2864926"/>
          <a:ext cx="907142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Bat (sports, animal, …)</a:t>
          </a:r>
        </a:p>
      </dsp:txBody>
      <dsp:txXfrm>
        <a:off x="0" y="2864926"/>
        <a:ext cx="9071428" cy="281520"/>
      </dsp:txXfrm>
    </dsp:sp>
    <dsp:sp modelId="{8A4894A6-DFC6-4601-B56A-1FD24058E049}">
      <dsp:nvSpPr>
        <dsp:cNvPr id="0" name=""/>
        <dsp:cNvSpPr/>
      </dsp:nvSpPr>
      <dsp:spPr>
        <a:xfrm>
          <a:off x="0" y="3146446"/>
          <a:ext cx="9071428" cy="407745"/>
        </a:xfrm>
        <a:prstGeom prst="roundRect">
          <a:avLst/>
        </a:prstGeom>
        <a:solidFill>
          <a:schemeClr val="accent5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Synonyms</a:t>
          </a:r>
        </a:p>
      </dsp:txBody>
      <dsp:txXfrm>
        <a:off x="19904" y="3166350"/>
        <a:ext cx="9031620" cy="367937"/>
      </dsp:txXfrm>
    </dsp:sp>
    <dsp:sp modelId="{BECD03D9-CB15-4EDC-A0EE-2E48ECA372F9}">
      <dsp:nvSpPr>
        <dsp:cNvPr id="0" name=""/>
        <dsp:cNvSpPr/>
      </dsp:nvSpPr>
      <dsp:spPr>
        <a:xfrm>
          <a:off x="0" y="3603151"/>
          <a:ext cx="9071428" cy="407745"/>
        </a:xfrm>
        <a:prstGeom prst="roundRect">
          <a:avLst/>
        </a:prstGeom>
        <a:solidFill>
          <a:schemeClr val="accent5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Misspellings</a:t>
          </a:r>
        </a:p>
      </dsp:txBody>
      <dsp:txXfrm>
        <a:off x="19904" y="3623055"/>
        <a:ext cx="9031620" cy="367937"/>
      </dsp:txXfrm>
    </dsp:sp>
    <dsp:sp modelId="{47A6AD99-A76D-4E33-BE9A-58CE0D4723E8}">
      <dsp:nvSpPr>
        <dsp:cNvPr id="0" name=""/>
        <dsp:cNvSpPr/>
      </dsp:nvSpPr>
      <dsp:spPr>
        <a:xfrm>
          <a:off x="0" y="4059856"/>
          <a:ext cx="9071428" cy="407745"/>
        </a:xfrm>
        <a:prstGeom prst="roundRect">
          <a:avLst/>
        </a:prstGeom>
        <a:solidFill>
          <a:schemeClr val="accent5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Abbreviations</a:t>
          </a:r>
        </a:p>
      </dsp:txBody>
      <dsp:txXfrm>
        <a:off x="19904" y="4079760"/>
        <a:ext cx="9031620" cy="367937"/>
      </dsp:txXfrm>
    </dsp:sp>
    <dsp:sp modelId="{9C0FBE11-FCA2-4542-97FA-11CFF537EAA0}">
      <dsp:nvSpPr>
        <dsp:cNvPr id="0" name=""/>
        <dsp:cNvSpPr/>
      </dsp:nvSpPr>
      <dsp:spPr>
        <a:xfrm>
          <a:off x="0" y="4516561"/>
          <a:ext cx="9071428" cy="407745"/>
        </a:xfrm>
        <a:prstGeom prst="roundRect">
          <a:avLst/>
        </a:prstGeom>
        <a:solidFill>
          <a:schemeClr val="accent5">
            <a:shade val="50000"/>
            <a:hueOff val="200555"/>
            <a:satOff val="5373"/>
            <a:lumOff val="23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Negations</a:t>
          </a:r>
        </a:p>
      </dsp:txBody>
      <dsp:txXfrm>
        <a:off x="19904" y="4536465"/>
        <a:ext cx="9031620" cy="367937"/>
      </dsp:txXfrm>
    </dsp:sp>
    <dsp:sp modelId="{5125E9AD-30E0-4D7C-8048-671A464DB925}">
      <dsp:nvSpPr>
        <dsp:cNvPr id="0" name=""/>
        <dsp:cNvSpPr/>
      </dsp:nvSpPr>
      <dsp:spPr>
        <a:xfrm>
          <a:off x="0" y="4973267"/>
          <a:ext cx="9071428" cy="407745"/>
        </a:xfrm>
        <a:prstGeom prst="roundRect">
          <a:avLst/>
        </a:prstGeom>
        <a:solidFill>
          <a:schemeClr val="accent5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Spelling variations</a:t>
          </a:r>
        </a:p>
      </dsp:txBody>
      <dsp:txXfrm>
        <a:off x="19904" y="4993171"/>
        <a:ext cx="9031620" cy="367937"/>
      </dsp:txXfrm>
    </dsp:sp>
    <dsp:sp modelId="{90EDEEB7-D76F-4851-8427-E2C28CF503A2}">
      <dsp:nvSpPr>
        <dsp:cNvPr id="0" name=""/>
        <dsp:cNvSpPr/>
      </dsp:nvSpPr>
      <dsp:spPr>
        <a:xfrm>
          <a:off x="0" y="5429972"/>
          <a:ext cx="9071428" cy="407745"/>
        </a:xfrm>
        <a:prstGeom prst="roundRect">
          <a:avLst/>
        </a:prstGeom>
        <a:solidFill>
          <a:schemeClr val="accent5">
            <a:shade val="50000"/>
            <a:hueOff val="66852"/>
            <a:satOff val="1791"/>
            <a:lumOff val="7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LANGUAGE!</a:t>
          </a:r>
        </a:p>
      </dsp:txBody>
      <dsp:txXfrm>
        <a:off x="19904" y="5449876"/>
        <a:ext cx="9031620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B76C6-9391-47F5-B15C-88D495FB9A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8B59-03DE-431C-A8FF-DF85B57B7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63329C-2BA7-49E5-9182-310C7B3CFD20}" type="datetime1">
              <a:rPr lang="en-GB"/>
              <a:pPr lvl="0"/>
              <a:t>08/07/2025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C8C93B-B35A-4A69-A8D0-6FC49D83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BC9F58-08E9-4159-929F-93022D6CD8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029D-3528-48C5-B0FC-1AAD9EA7F5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2000-2FE7-4DDD-8A7A-558DD2A3B8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05D295E-7C44-4068-8D9B-DF3E542C29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BD12-60E1-82F1-C95F-C5EBD4BB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957E-A740-E27F-96B6-87A8816B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42F1-32A7-1A7A-8229-1CAF0BAA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Video by Google DeepMind from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Pexels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: https://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/video/an-artist-s-animation-of-artificial-intelligence-ai-this-video-depicts-language-models-which-generate-text-it-was-created-by-wes-cockx-as-part-of-the-visualising-ai-project-launched-by-18069700/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F6B9-BF93-77AB-1311-A4DB86A2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652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5789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BB84F-57FD-4E6A-AC76-6864A93D6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7F892-D5AC-4F9B-B9C3-23D3011525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8E1B-BAD8-4B97-AE37-9D21A74F3D5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t>13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ask from the ChatGPT (the new AI hype since the last couple of weeks), what is actually NLP?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98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challenges with the unstructured text data, here you see some of them!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06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712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6D5E0-1C76-164D-8265-208B0E5D7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94415-2B1F-D507-4205-B6193BA47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A3520-A6C8-FFBC-5229-9E1BD255ED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4DDED-B89D-6839-BC88-F8F208C1CA2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38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C3DAE-D02D-D661-CD8D-E82224538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CA968-0229-DDFB-F1EF-F8727DAF0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34B5A-76B8-B6A4-A430-CBF2155D03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D3619-1326-166B-4BA2-7C62A66E7FF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69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00EC-D4D1-E7B0-5B5E-A3D469509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3781-631D-96F4-433D-CDB6560BE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8D51D-4846-E45E-92CD-A551244F33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18E91-9650-C331-9E1E-4D3532C644F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34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D80A-44A1-4C0F-BB66-A39C94ED3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C879D-7728-462B-95B1-EFE1CE5AE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79C82-C664-41A3-9A03-F8AEEFF708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5A16DC-1D64-4D43-BBD7-8111116940C3}" type="datetime1">
              <a:rPr lang="en-US" smtClean="0"/>
              <a:t>7/8/25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75F2-0696-450E-B2B4-85CD381B30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0038-A6EE-483C-92EA-79532855C5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28A0-0C03-4B9F-B3A9-BCC2B3ABF0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3828-06E4-43B4-8A52-FE51E602BB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028F0-2909-4A7C-BEE9-81BACFEF38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4EB9-68A9-4F3A-8BE4-ACF30555BA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4C6D5B-2600-3D4A-8DAB-98D1AC4E31CC}" type="datetime1">
              <a:rPr lang="en-US" smtClean="0"/>
              <a:t>7/8/25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A862-92FC-4FE3-81BF-70AD991377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E3B-6E3E-4955-A430-7ABF182E0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C2B209-914C-44E0-A84A-A3B9B79726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ACFC1-33AA-4003-9248-5DCEC20DA4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8264-701F-48AA-9BBE-84C82F575B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4980-ACEE-41FF-8426-01F4429BDE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6DF5ED-6AC9-8147-BE96-84AB89FFCE92}" type="datetime1">
              <a:rPr lang="en-US" smtClean="0"/>
              <a:t>7/8/25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712A-B571-4B4B-9D68-AF1BC94AB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64C-EBA4-476B-BDB3-764BF3EE6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A469CE-38CA-4F3C-8432-6C4CA131A8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8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D88-B94A-4541-8C5C-A8AF4B3760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822B-0950-412C-BBD5-CDB2FBD7E3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70E-267B-481B-B44A-A25020266D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2AB200-F17C-7B49-83B3-2FC09CDA5C5C}" type="datetime1">
              <a:rPr lang="en-US" smtClean="0"/>
              <a:t>7/8/25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3C20-E42A-46CD-B104-2E621447E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5674-9BCD-4C45-AD65-085697B63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2093B-0720-486A-B874-975A27BF69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2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2721-4181-44B2-8539-FA620D5F1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B4EE-0F25-4BCD-88B5-0B333601C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D61B-680A-41D5-A857-C4E17D18E0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2E6CFC-4079-EB41-AA1F-17B556BC109C}" type="datetime1">
              <a:rPr lang="en-US" smtClean="0"/>
              <a:t>7/8/25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BB2C-2CCD-4FAD-A27E-43E943DAE1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CB00-6285-4FE4-AD52-EF7DB90C87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0F211-B40B-498F-9139-10E73BCB83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5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EE-3893-47F5-A340-63BC8BBC1B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721-EB2F-4AAC-B701-6C8033E8C0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7996-368A-470E-8F81-D3FFD8388B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3693-3873-4A65-BEF0-9D7898BC1C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D826EC-40FD-C640-ADC3-F31A78855FFC}" type="datetime1">
              <a:rPr lang="en-US" smtClean="0"/>
              <a:t>7/8/25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55E4-8198-4281-B5C5-1C7EBA90EB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2613-DF15-4441-87A3-7C1B1F6E2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694869-6021-48AD-806B-CBDCFDD037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6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8B8-03F2-4015-B31D-6DB809FB4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4A66-0F1B-4B26-A4A7-87D6B7792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F8E92-36F7-47F2-83E8-564F50FCEB2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68EF-7BCF-4206-8256-282210FDB3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DD01-8429-41E6-B389-84E967C783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DD44-DF59-418D-A10C-00A423E78B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F7A0DE-9BF8-1F4F-864D-71D329D205B1}" type="datetime1">
              <a:rPr lang="en-US" smtClean="0"/>
              <a:t>7/8/25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0903-5D2F-4ACF-AB5B-CC781AF6C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CCF1F-A0CC-4DB9-A532-46BA9E4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3E364D-F3BC-4851-8059-F4473CA00C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460-F399-4A6D-A8EE-84FA401BC0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79D9F-EC74-4E40-A4C5-BE1FA82AF1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0F204A-EA4F-5648-B7F0-81A23EC05394}" type="datetime1">
              <a:rPr lang="en-US" smtClean="0"/>
              <a:t>7/8/25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FCA65-2E43-4EB6-AF4D-2A81755E40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6000F-FD03-41DF-92C2-F14D55AD5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119AC-B999-4A1C-8949-5098AD927F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77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7CBB-778D-4A80-AB15-C22A9BC70B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24BDB-004A-3646-84FC-D643044EBEF3}" type="datetime1">
              <a:rPr lang="en-US" smtClean="0"/>
              <a:t>7/8/25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21211-F070-47BA-AB69-B3E3F1CBBE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92FE-9FE1-45BF-B049-A55EF97A5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91B0E5-DCF5-4DA9-8255-5A0817CC54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1371-24E6-4AC7-8E65-E21DA1260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EF76-A80E-4B3C-8914-A07036D0E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E51DB-98B7-4C45-A3D2-65F37EC32EB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0D35-F423-4444-87A4-0D3D64587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BD8173-3B77-DC4E-A278-2F5FA9470FCF}" type="datetime1">
              <a:rPr lang="en-US" smtClean="0"/>
              <a:t>7/8/25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6B62-D953-4965-BCEE-687DBBF22E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8670-6116-409B-BC26-B31CB68564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CD89E-0E57-471A-8BDA-A9FF1DEF61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C584-A1B9-4714-B823-7285064F0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90423-2C65-4625-9884-89695D6E90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F55-7EC4-40BB-A227-CC2BEA219B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1E441-D2BD-43FB-BCB5-D3083DA78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738AE8-78DA-3845-AAED-3C305C8FCDC3}" type="datetime1">
              <a:rPr lang="en-US" smtClean="0"/>
              <a:t>7/8/25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2B29-718C-4B1B-9446-D423E4453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1E85-EFE2-486F-AF8A-D7548780B8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87116-E12F-41F9-B947-2FC22B11FAB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88BE-9522-44C2-9AAE-4954F8157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1792-B1BB-4C3F-A720-955EB769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45E8-E5CD-4042-8712-F84CFC563C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C653EAD-A702-7A44-8F63-26D162067702}" type="datetime1">
              <a:rPr lang="en-US" smtClean="0"/>
              <a:t>7/8/25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0F90-6A06-4C9D-8D79-77D2D24E26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6A3E-9AE2-440F-8B9B-1D45290E06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06D67F-9490-484A-ACE9-09B0CE18427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https://github.com/jacobeisenstein/gt-nlp-class/blob/master/notes/eisenstein-nlp-notes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s.onlinelibrary.wiley.com/doi/epdf/10.1111/1740-9713.01574" TargetMode="External"/><Relationship Id="rId2" Type="http://schemas.openxmlformats.org/officeDocument/2006/relationships/hyperlink" Target="https://dh2017.adho.org/abstracts/079/07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h2017.adho.org/abstracts/079/079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ature.com/articles/s41746-021-00404-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crossword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d.p.nguyen@uu.nl" TargetMode="External"/><Relationship Id="rId7" Type="http://schemas.openxmlformats.org/officeDocument/2006/relationships/image" Target="../media/image8.jpeg"/><Relationship Id="rId2" Type="http://schemas.openxmlformats.org/officeDocument/2006/relationships/hyperlink" Target="mailto:a.bagheri@uu.n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hyperlink" Target="mailto:p.j.mosteiroromero@uu.nl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B2F-9A30-5C41-EF3A-22B103FF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B378940E-4BC0-406C-23CC-826FC7047343}"/>
              </a:ext>
            </a:extLst>
          </p:cNvPr>
          <p:cNvSpPr txBox="1"/>
          <p:nvPr/>
        </p:nvSpPr>
        <p:spPr>
          <a:xfrm>
            <a:off x="1258433" y="1680100"/>
            <a:ext cx="6365475" cy="3416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Applied Text Mining, from Foundations to Advanced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001E08-D51C-96FC-E1D8-D2FF6A76328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</p:txBody>
      </p:sp>
      <p:pic>
        <p:nvPicPr>
          <p:cNvPr id="6" name="18069700-hd_1080_1920_24fps.mp4">
            <a:hlinkClick r:id="" action="ppaction://media"/>
            <a:extLst>
              <a:ext uri="{FF2B5EF4-FFF2-40B4-BE49-F238E27FC236}">
                <a16:creationId xmlns:a16="http://schemas.microsoft.com/office/drawing/2014/main" id="{607FDD3C-4C4F-6232-2E55-939240E6E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1A63-8EED-4099-92F0-2F62B0BF6E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Course proceedings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DB7E1-36C6-7E40-088F-7D74B862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40" y="1549571"/>
            <a:ext cx="6654800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8767-E9ED-044D-8490-156EF5A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Readings about text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C50B-2FC0-834D-8792-62016B1B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9843" cy="4667250"/>
          </a:xfrm>
        </p:spPr>
        <p:txBody>
          <a:bodyPr>
            <a:normAutofit/>
          </a:bodyPr>
          <a:lstStyle/>
          <a:p>
            <a:r>
              <a:rPr lang="en-IE" sz="2200" dirty="0" err="1"/>
              <a:t>Jurafsky</a:t>
            </a:r>
            <a:r>
              <a:rPr lang="en-IE" sz="2200" dirty="0"/>
              <a:t> &amp; Martin (2025). </a:t>
            </a:r>
            <a:r>
              <a:rPr lang="en-IE" sz="2200" i="1" dirty="0"/>
              <a:t>Speech and Language Processing. </a:t>
            </a:r>
            <a:r>
              <a:rPr lang="en-IE" sz="1200" u="sng" dirty="0">
                <a:latin typeface="Fira Code" panose="020B0809050000020004" pitchFamily="49" charset="0"/>
                <a:ea typeface="Fira Code" panose="020B0809050000020004" pitchFamily="49" charset="0"/>
                <a:hlinkClick r:id="rId3" tooltip="https://web.stanford.edu/~jurafsky/slp3/"/>
              </a:rPr>
              <a:t>https://web.stanford.edu/~jurafsky/slp3/</a:t>
            </a:r>
            <a:endParaRPr lang="en-IE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IE" sz="2200" i="1" dirty="0"/>
              <a:t>Eisenstein (2019). Natural Language Processing. </a:t>
            </a:r>
            <a:r>
              <a:rPr lang="en-IE" sz="1200" u="sng" dirty="0">
                <a:latin typeface="Fira Code" panose="020B0809050000020004" pitchFamily="49" charset="0"/>
                <a:ea typeface="Fira Code" panose="020B0809050000020004" pitchFamily="49" charset="0"/>
                <a:hlinkClick r:id="rId4"/>
              </a:rPr>
              <a:t>https://github.com/jacobeisenstein/gt-nlp-class/blob/master/notes/eisenstein-nlp-notes.pdf</a:t>
            </a:r>
            <a:endParaRPr lang="en-IE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028" name="Picture 4" descr="Amazon.com: Speech and Language Processing (2-Download) eBook : Daniel,  Jurafsky, Martin James H., Norvig Peter, Russell Stuart: Libros">
            <a:extLst>
              <a:ext uri="{FF2B5EF4-FFF2-40B4-BE49-F238E27FC236}">
                <a16:creationId xmlns:a16="http://schemas.microsoft.com/office/drawing/2014/main" id="{B8F29F51-3BC1-E745-A0D3-2DDFAA3F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62" y="2324100"/>
            <a:ext cx="3387831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BD9DAC-1D38-2C40-9D3F-8AC93A9789CE}"/>
              </a:ext>
            </a:extLst>
          </p:cNvPr>
          <p:cNvSpPr txBox="1"/>
          <p:nvPr/>
        </p:nvSpPr>
        <p:spPr>
          <a:xfrm>
            <a:off x="6866115" y="612354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8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aseline="30000" dirty="0">
                <a:solidFill>
                  <a:srgbClr val="FF0000"/>
                </a:solidFill>
                <a:highlight>
                  <a:srgbClr val="8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solidFill>
                  <a:srgbClr val="FF0000"/>
                </a:solidFill>
                <a:highlight>
                  <a:srgbClr val="8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EDITION</a:t>
            </a:r>
          </a:p>
        </p:txBody>
      </p:sp>
      <p:pic>
        <p:nvPicPr>
          <p:cNvPr id="5" name="Picture 4" descr="Introduction to Natural Language Processing (Adaptive Computation and  Machine Learning series): Eisenstein, Jacob: 9780262042840: Amazon.com:  Books">
            <a:extLst>
              <a:ext uri="{FF2B5EF4-FFF2-40B4-BE49-F238E27FC236}">
                <a16:creationId xmlns:a16="http://schemas.microsoft.com/office/drawing/2014/main" id="{BF44D8BB-7650-4B4D-7F3B-100057D8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294" y="2324101"/>
            <a:ext cx="3449706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7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9930-9738-4859-9D63-9B8C7808B4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Read the materials online!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39B4E5-80D2-4F99-A5D4-F17E9E28D2F1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We adapt the course as we go!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D1414-5C95-44AE-9510-D232185CD23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12</a:t>
            </a:fld>
            <a:endParaRPr lang="en-N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E197-85F9-4752-B58A-D38ED2F58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Text Mining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3B59E-4DDB-E4B9-0EDD-7A94EB536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8CCB-4A8E-FEFA-A520-B90D64A7E4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mining: definition 1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EFCA-7DFF-8E16-CF9E-44F5B3A830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“The discovery by computer of 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new, previously unknown information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, by automatically extracting information from different written resources”, Hearst (1999).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7F77-643E-7BE3-F852-3665B63BBA9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309" y="640655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 1: 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Who was the best Friend?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474309" y="1830576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  <a:hlinkClick r:id="rId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hlinkClick r:id="rId3"/>
              </a:rPr>
              <a:t>https://rss.onlinelibrary.wiley.com/doi/epdf/10.1111/1740-9713.01574</a:t>
            </a: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6ADA12-419B-4DDE-8C8B-43784591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923" y="2042522"/>
            <a:ext cx="4572809" cy="304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C65C-29F9-4955-A04C-C5E66248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64" y="2822256"/>
            <a:ext cx="6312018" cy="36483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2AB5C-6A57-4DBB-8FC3-460CFB5AEC5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3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BA60E-4843-9346-B45A-C9723E76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ED49-D23F-747F-C606-16F81A9E39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mining: definition 2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1D8AC-F4FB-E838-1014-FFEDA8EA82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Text mining is about looking for 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patterns in text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, in a similar way that data mining can be loosely described as looking for patterns in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478D8-8506-D09A-756E-176C1116FC3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9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 2: 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Did a poet with donkey ears </a:t>
            </a:r>
            <a:b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write the oldest anthem </a:t>
            </a:r>
            <a:b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 the world?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  <a:hlinkClick r:id="rId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hlinkClick r:id="rId2"/>
              </a:rPr>
              <a:t>https://dh2017.adho.org/abstracts/079/079.pdf</a:t>
            </a:r>
            <a:endParaRPr lang="en-GB" sz="16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E9BA4-A6A7-4DCF-B217-44FE40FC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3" y="1798551"/>
            <a:ext cx="3170362" cy="46559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46A69-921A-408B-977E-9F35450DDF2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17176-2140-1D4C-698E-D5368430C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8DD7-77F4-C192-CD09-2DA26C7DE2C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mining: definition 3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F7B5-7C08-ABA1-B2C9-888D5C994C8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Text mining describes a set of linguistic, statistical, and machine learning techniques that model and 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structure the information content of textual sources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. (Wikipedia)</a:t>
            </a:r>
            <a:endParaRPr lang="en-GB" sz="2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35C76-745B-4215-6C0E-4DC4D939194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42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469" y="937119"/>
            <a:ext cx="11037071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 3: 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Automatic detection of disease codes in cardiology discharge letters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628470" y="210344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  <a:hlinkClick r:id="rId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hlinkClick r:id="rId2"/>
              </a:rPr>
              <a:t>https://www.nature.com/articles/s41746-021-00404-9</a:t>
            </a:r>
            <a:endParaRPr lang="en-GB" sz="16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B8F0A-E60F-40DE-86CB-213FFA71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24" y="2435611"/>
            <a:ext cx="3799317" cy="4189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D6EA7-4F8E-4E75-BCE5-53DAE1A0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410" y="2696217"/>
            <a:ext cx="3478343" cy="3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D5E9-DCF9-4388-9AED-8C259A94DA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ChatGPT</a:t>
            </a:r>
            <a:endParaRPr lang="en-GB" sz="1800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241A5-F6AB-2353-C66D-D38EC63D1D3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</a:t>
            </a:fld>
            <a:endParaRPr lang="en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8F453A-CBDB-FDBD-77BA-0B8C1C5B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51" y="1551073"/>
            <a:ext cx="11757427" cy="38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8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FCEAFF-1A47-1B31-C8B1-8B91C036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905" y="592420"/>
            <a:ext cx="8908015" cy="843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4400" b="1" kern="0" dirty="0">
                <a:solidFill>
                  <a:schemeClr val="bg2">
                    <a:lumMod val="25000"/>
                  </a:schemeClr>
                </a:solidFill>
                <a:latin typeface="Fira Sans" pitchFamily="34"/>
                <a:ea typeface="Fira Code" pitchFamily="49"/>
                <a:cs typeface="Open Sans" panose="020B0606030504020204" pitchFamily="34" charset="0"/>
              </a:rPr>
              <a:t>ChatGPT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15913-E519-4B2C-BE13-D0486E09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39" y="1254890"/>
            <a:ext cx="7571323" cy="51308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796C6-E3D5-1EAE-954B-EEFC21D2326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654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 text mining?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2200" b="1" dirty="0">
                <a:solidFill>
                  <a:srgbClr val="404040"/>
                </a:solidFill>
                <a:latin typeface="Fira Sans" pitchFamily="34"/>
              </a:rPr>
              <a:t>Text data is everywhere</a:t>
            </a:r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, websites (e.g., news), social media (e.g., twitter), databases (e.g., doctors’ notes), digital scans of printed materials, …</a:t>
            </a:r>
          </a:p>
          <a:p>
            <a:pPr lvl="0"/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A lot of world’s data is in </a:t>
            </a:r>
            <a:r>
              <a:rPr lang="en-GB" sz="2200" b="1" dirty="0">
                <a:solidFill>
                  <a:srgbClr val="404040"/>
                </a:solidFill>
                <a:latin typeface="Fira Sans" pitchFamily="34"/>
              </a:rPr>
              <a:t>unstructured text format</a:t>
            </a:r>
          </a:p>
          <a:p>
            <a:pPr lvl="0"/>
            <a:r>
              <a:rPr lang="en-GB" sz="2200" b="1" dirty="0">
                <a:solidFill>
                  <a:srgbClr val="404040"/>
                </a:solidFill>
                <a:latin typeface="Fira Sans" pitchFamily="34"/>
              </a:rPr>
              <a:t>Text is high dimensional</a:t>
            </a:r>
          </a:p>
          <a:p>
            <a:pPr lvl="0"/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Applications in industry: search, machine translation, sentiment analysis, question answering, …</a:t>
            </a:r>
          </a:p>
          <a:p>
            <a:pPr lvl="0"/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Applications in science: cognitive </a:t>
            </a:r>
            <a:r>
              <a:rPr lang="en-GB" sz="2200" dirty="0" err="1">
                <a:solidFill>
                  <a:srgbClr val="404040"/>
                </a:solidFill>
                <a:latin typeface="Fira Sans" pitchFamily="34"/>
              </a:rPr>
              <a:t>modeling</a:t>
            </a:r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, understanding bias in language, automated systematic literature reviews,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B3F34-F836-49CB-A4DA-3137D85D265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5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75E9A92-73AA-1755-71D2-902AC86BB475}"/>
              </a:ext>
            </a:extLst>
          </p:cNvPr>
          <p:cNvGraphicFramePr/>
          <p:nvPr/>
        </p:nvGraphicFramePr>
        <p:xfrm>
          <a:off x="1548191" y="580571"/>
          <a:ext cx="9071428" cy="589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66239E-772A-B6F3-1945-6D3B36602A5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388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6ED0B-92F2-53EC-3C30-3C4E11A90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9D97-B893-F1BD-A841-F36ED303A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What to do with the TM challenges?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36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We will answer this question during the course.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8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0D06-23A4-44ED-6708-70FBC8A6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498-6901-3442-2354-17A0B11D4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9315F-E935-FA30-D9F7-A0CDB18368A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4E955C-C7A7-0482-E70D-62DD06C1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355904"/>
            <a:ext cx="9291637" cy="5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153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3553C-9154-4201-19B7-72CCE19D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3068-EC48-DC51-6A33-AC50D0894A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6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C8B60-E2D5-298D-F95C-982E6701D3E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Data: Text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Text Preprocessing: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the process of cleaning, normalizing, and structuring raw text data into a format suitable for analysis or input into NLP models.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Text transformation, feature generation: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involves converting text data into a different format or structure, such as numerical vectors or simplified forms, to make it suitable for analysis or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modeling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Feature selection: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the process of identifying and selecting the most relevant features from a dataset to improve model performance and reduce complexity.</a:t>
            </a: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 mining, pattern discovery: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is the process of extracting meaningful patterns and knowledge from text.</a:t>
            </a:r>
          </a:p>
          <a:p>
            <a:pPr>
              <a:lnSpc>
                <a:spcPct val="120000"/>
              </a:lnSpc>
            </a:pPr>
            <a:r>
              <a:rPr lang="en-GB" sz="2800" b="1" dirty="0">
                <a:solidFill>
                  <a:schemeClr val="tx1"/>
                </a:solidFill>
                <a:latin typeface="Fira Sans" pitchFamily="34"/>
              </a:rPr>
              <a:t>Interpretation / Evaluation: </a:t>
            </a:r>
            <a:r>
              <a:rPr lang="en-GB" sz="2800" dirty="0">
                <a:solidFill>
                  <a:schemeClr val="tx1"/>
                </a:solidFill>
                <a:latin typeface="Fira Sans" pitchFamily="34"/>
              </a:rPr>
              <a:t>is the process of understanding and explaining the model and patterns / is the assessment process to measure performance and quality.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128DA-7F66-0EC0-1F43-0559300F10D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284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A8D68-B99E-92CB-58FC-B08BC576E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F840-29A7-CE7E-D180-7B9413D597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Many tasks</a:t>
            </a:r>
            <a:endParaRPr lang="en-GB" sz="16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C3FD-D7C7-97AC-48BB-1E2255D8D2E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1690688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Feature selection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Text classification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Text clustering</a:t>
            </a:r>
          </a:p>
          <a:p>
            <a:pPr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Topic modelling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Sentiment analysis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Responsible text mining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Bias detection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Text summarization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Translation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Automatic reviewing: </a:t>
            </a:r>
            <a:r>
              <a:rPr lang="en-GB" sz="2200" dirty="0" err="1">
                <a:solidFill>
                  <a:schemeClr val="tx1"/>
                </a:solidFill>
                <a:latin typeface="Fira Sans" pitchFamily="34"/>
              </a:rPr>
              <a:t>ASReview</a:t>
            </a:r>
            <a:endParaRPr lang="en-GB" sz="2200" dirty="0">
              <a:solidFill>
                <a:schemeClr val="tx1"/>
              </a:solidFill>
              <a:latin typeface="Fira Sans" pitchFamily="34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Chatbot design (conversational AI)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And more..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39FAA-0D83-5B51-EC92-831E150EEE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0310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A317-3F73-42A0-8BA7-807E2C7211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Regular Expressions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31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You can design a chatbot at the end of the course, </a:t>
            </a:r>
            <a:br>
              <a:rPr lang="en-GB" sz="31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</a:br>
            <a:r>
              <a:rPr lang="en-GB" sz="31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but we need to start with the basics!</a:t>
            </a:r>
            <a:endParaRPr lang="en-GB" sz="3100" kern="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6FAD-C453-1C4F-8EDE-FA872D8B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Regular expressions (regex)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4158-27CA-CE4C-90AB-F33D4E65F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Powerful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and a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very useful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tool for text (pre)processing</a:t>
            </a: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in pretty much every pipeline involving text</a:t>
            </a: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Typical applications:</a:t>
            </a:r>
          </a:p>
          <a:p>
            <a:pPr lvl="1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Extracting numbers, emails, IP-addresses, etc. </a:t>
            </a:r>
          </a:p>
          <a:p>
            <a:pPr lvl="1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Validating text inputs in GUIs</a:t>
            </a:r>
          </a:p>
          <a:p>
            <a:pPr lvl="1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Reformatting annoying incorrect dates (everything not 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yyyy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-mm-dd)</a:t>
            </a:r>
          </a:p>
          <a:p>
            <a:pPr lvl="1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Scrubbing names and addresses for 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pseudonimization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Cryptic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&amp; takes a lot of practice!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60B6A-0925-FB69-F99E-1E7559AF89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098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238E-5B5C-7A44-83BC-7B6F6C4C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matching using the ‘</a:t>
            </a:r>
            <a:r>
              <a:rPr lang="en-US" sz="4800" b="1" kern="0" dirty="0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re’</a:t>
            </a:r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library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B8D59-6BDC-E67D-E938-8045DAF8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Fira Sans" panose="020B0503050000020004" pitchFamily="34" charset="0"/>
              </a:rPr>
              <a:t>Find all occurrences of a pattern in the string.</a:t>
            </a:r>
          </a:p>
          <a:p>
            <a:endParaRPr lang="en-GB" dirty="0">
              <a:latin typeface="Fira Sans" panose="020B0503050000020004" pitchFamily="34" charset="0"/>
            </a:endParaRPr>
          </a:p>
          <a:p>
            <a:endParaRPr lang="en-NL" dirty="0">
              <a:latin typeface="Fira Sans" panose="020B0503050000020004" pitchFamily="34" charset="0"/>
            </a:endParaRPr>
          </a:p>
        </p:txBody>
      </p:sp>
      <p:pic>
        <p:nvPicPr>
          <p:cNvPr id="13" name="Picture 12" descr="A close up of a computer code&#10;&#10;Description automatically generated">
            <a:extLst>
              <a:ext uri="{FF2B5EF4-FFF2-40B4-BE49-F238E27FC236}">
                <a16:creationId xmlns:a16="http://schemas.microsoft.com/office/drawing/2014/main" id="{306D5CC1-8D00-62AA-6510-F163EAD91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88" y="2744028"/>
            <a:ext cx="8814933" cy="11653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DAD0C9-5475-6C48-D1DC-3DFEE2796E5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075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D33D8-63B0-125C-8B0C-EDECD3B5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419-4F7F-5A0C-2B88-457DE5F6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04DCE83-2D82-DA93-96FF-0B2E9D8A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4601"/>
            <a:ext cx="10512547" cy="373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DCF81-AF5B-F244-92A5-9D29C2D46E7C}"/>
              </a:ext>
            </a:extLst>
          </p:cNvPr>
          <p:cNvSpPr txBox="1"/>
          <p:nvPr/>
        </p:nvSpPr>
        <p:spPr>
          <a:xfrm>
            <a:off x="346262" y="6274166"/>
            <a:ext cx="64041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000" dirty="0"/>
              <a:t>https://www.reddit.com/r/ChatGPT/comments/17h0hyr/i_made_a_site_where_you_can_ask_the_same_question/</a:t>
            </a:r>
          </a:p>
        </p:txBody>
      </p:sp>
    </p:spTree>
    <p:extLst>
      <p:ext uri="{BB962C8B-B14F-4D97-AF65-F5344CB8AC3E}">
        <p14:creationId xmlns:p14="http://schemas.microsoft.com/office/powerpoint/2010/main" val="3805552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35A07-C3F5-E882-5698-53B32C66A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D583-AE86-D1F3-9010-CEEA3AEC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matching using the ‘</a:t>
            </a:r>
            <a:r>
              <a:rPr lang="en-US" sz="4400" b="1" kern="0" dirty="0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re’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library</a:t>
            </a:r>
            <a:endParaRPr lang="en-US" b="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02F9D6-FB8E-140C-54E7-C91B77082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Replace a pattern with a new string.</a:t>
            </a:r>
            <a:endParaRPr lang="en-GB" dirty="0">
              <a:latin typeface="Fira Sans" panose="020B0503050000020004" pitchFamily="34" charset="0"/>
            </a:endParaRPr>
          </a:p>
          <a:p>
            <a:endParaRPr lang="en-NL" dirty="0">
              <a:latin typeface="Fira Sans" panose="020B0503050000020004" pitchFamily="34" charset="0"/>
            </a:endParaRPr>
          </a:p>
        </p:txBody>
      </p:sp>
      <p:pic>
        <p:nvPicPr>
          <p:cNvPr id="4" name="Picture 3" descr="A close up of a number&#10;&#10;Description automatically generated">
            <a:extLst>
              <a:ext uri="{FF2B5EF4-FFF2-40B4-BE49-F238E27FC236}">
                <a16:creationId xmlns:a16="http://schemas.microsoft.com/office/drawing/2014/main" id="{D04AF3F5-BFDF-2117-5D58-CF18DE48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0" y="2782095"/>
            <a:ext cx="7690339" cy="121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ECAA4-E378-CEEF-6222-B59AA14F016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5815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17819-60B2-1D8B-4758-8A06D62C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AD6D-6A27-70A4-E9DF-5B02E8BF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matching using the ‘</a:t>
            </a:r>
            <a:r>
              <a:rPr lang="en-US" sz="4400" b="1" kern="0" dirty="0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re’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library</a:t>
            </a:r>
            <a:endParaRPr lang="en-US" b="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92F5BA-A32C-172D-11D5-254D35A0D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Anchors: Start and End of String</a:t>
            </a:r>
          </a:p>
          <a:p>
            <a:pPr lvl="1"/>
            <a:r>
              <a:rPr lang="en-US" dirty="0"/>
              <a:t>By default, regular expressions will match any part of a string. It’s often useful to </a:t>
            </a:r>
            <a:r>
              <a:rPr lang="en-US" b="1" dirty="0"/>
              <a:t>anchor</a:t>
            </a:r>
            <a:r>
              <a:rPr lang="en-US" dirty="0"/>
              <a:t> the regular expression so that it matches from the start or end of the string. You can use:</a:t>
            </a:r>
            <a:endParaRPr lang="en-GB" b="1" i="0" u="none" strike="noStrike" dirty="0">
              <a:solidFill>
                <a:srgbClr val="000000"/>
              </a:solidFill>
              <a:effectLst/>
              <a:latin typeface="Fira Sans" panose="020B05030500000200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^ matches the start of the string.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$ matches the end of the string</a:t>
            </a:r>
          </a:p>
          <a:p>
            <a:endParaRPr lang="en-NL" dirty="0">
              <a:latin typeface="Fira Sans" panose="020B0503050000020004" pitchFamily="34" charset="0"/>
            </a:endParaRPr>
          </a:p>
        </p:txBody>
      </p:sp>
      <p:pic>
        <p:nvPicPr>
          <p:cNvPr id="8" name="Picture 7" descr="A close-up of words&#10;&#10;Description automatically generated">
            <a:extLst>
              <a:ext uri="{FF2B5EF4-FFF2-40B4-BE49-F238E27FC236}">
                <a16:creationId xmlns:a16="http://schemas.microsoft.com/office/drawing/2014/main" id="{BACAEB64-81F4-9D4C-472B-143C14372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1" y="4568766"/>
            <a:ext cx="8999841" cy="1325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6C07C-23CB-C439-AB4A-A68DF201AB7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128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EB7ED-2352-5A21-6362-A9248DC83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C301-460F-513D-6DF2-D154E9AC3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to write regular expressions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55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9786-D869-5E49-1BF0-71D2D740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A320-5ACA-EC77-7920-0AEE5D78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1. Simple regex searches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8FB23-5C46-A25A-BC23-F1B256FB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2645"/>
            <a:ext cx="10515600" cy="1770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EE3CD-E09A-7040-7B0A-F8957475D91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655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FE5F-BC40-4D60-C68C-1594067B7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23ED-259A-8B3B-687E-9ACAA3EB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2. Disjunction (OR)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6D7B-2EE3-AB4D-886B-89635074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74" y="1690688"/>
            <a:ext cx="8369852" cy="49307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C246-6040-0D20-64CF-E6FA93784EB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9470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C9D3F-9542-015E-CEB1-035673D9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D424-4D8C-DC0A-2355-84D1B235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3. </a:t>
            </a: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Brackets and dash</a:t>
            </a:r>
            <a:endParaRPr lang="en-US" sz="48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2E33C-9039-2B7D-7A15-9EBBE8CB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06103"/>
            <a:ext cx="9884466" cy="2440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502AF-A0C2-71AC-4A60-D76A6B618A6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6905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336-5998-35CA-25A4-6996351F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F37A-3C0F-DC59-2DC1-D5D64827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4. Negation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F596A-2359-B961-8A53-DAAF6D0C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690688"/>
            <a:ext cx="9915546" cy="28889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B8B2A-CA70-DA52-8F4F-4643BFE2A29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547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6D1D7-FEFD-2C91-5102-AD5ACC51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F8D9-0D9C-5215-7706-641A25A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5. </a:t>
            </a: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Question and period marks</a:t>
            </a:r>
            <a:endParaRPr lang="en-US" sz="48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E85DA1A-D957-FDE0-5769-0AD53AE80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1690688"/>
            <a:ext cx="9100933" cy="40943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AF5476-3752-5A1A-77DE-E04A1060F09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4361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9F31-E3BF-2F96-4C63-8548CF28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DE3D-EF38-0BBD-DCCB-4787639B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6. Anchors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E58D7-5C59-6418-4DE5-4CB5DA05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1691029"/>
            <a:ext cx="9287262" cy="19803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7E0A3-31E7-8C20-9DC6-F1132FDA748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606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FC178-34D2-25BB-EC77-EB219C0C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ECA1-CE84-AD1B-AD5B-8C353B61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7. Common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C5B02-BDE4-2BE5-FD65-A3B29CD4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690687"/>
            <a:ext cx="8954697" cy="37161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87F8E2-2E81-0D8C-1761-064B63A18A8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656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161D-985B-6436-943A-709DBD00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255F-8579-8211-EFD8-CEE57B60CC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ChatGPT</a:t>
            </a:r>
            <a:endParaRPr lang="en-GB" sz="1800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DE967-210B-17F1-CF40-F5E7CCE2863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</a:t>
            </a:fld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92DBC-5509-30BC-75DB-618291D8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3" y="2041563"/>
            <a:ext cx="9447414" cy="29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92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8D893-2EFA-6C9F-7938-B77F70A5D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4A0A-78E5-67F9-7B22-7B2B8E0C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8. Operators for counting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942F0-DC9F-BECF-027B-22623419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1785520"/>
            <a:ext cx="9269046" cy="38466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F4F21-8487-0D94-B77F-4FAF853CFF6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5397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81144-F7FD-544D-FE91-32A86A86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5635-C9CE-B1B3-81A9-FBC4071B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9. 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3D154-007E-5C3F-68B0-1B2D0BB7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2" y="1785178"/>
            <a:ext cx="9295191" cy="29193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E6EFB-1743-C6B3-2BDD-6CAECB2E3B2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5481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A81F-7DA2-115B-B4CF-0A5D135BC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B46B-EA77-EFD4-F4E3-B4C364D5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10. Operator precedence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F0C5-693A-B097-84FC-A9BFFA8A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690688"/>
            <a:ext cx="8823952" cy="2854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1345F-EE01-24DB-734E-A53D7F937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962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41E2-8951-484D-8B88-25F54DAE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297405-ACC0-3D4B-A2B3-041A66CC8B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31316"/>
          <a:ext cx="11058939" cy="3505387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1897751548"/>
                    </a:ext>
                  </a:extLst>
                </a:gridCol>
                <a:gridCol w="7782339">
                  <a:extLst>
                    <a:ext uri="{9D8B030D-6E8A-4147-A177-3AD203B41FA5}">
                      <a16:colId xmlns:a16="http://schemas.microsoft.com/office/drawing/2014/main" val="898419730"/>
                    </a:ext>
                  </a:extLst>
                </a:gridCol>
              </a:tblGrid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Regex</a:t>
                      </a:r>
                    </a:p>
                  </a:txBody>
                  <a:tcPr marL="5182" marR="5182" marT="51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Matches any string that</a:t>
                      </a:r>
                    </a:p>
                  </a:txBody>
                  <a:tcPr marL="5182" marR="5182" marT="51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849800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hello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{hello}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199249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gray|grey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{gray, grey}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031135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gr(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a|e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)y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gray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grey}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97323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gr[ae]y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{gray, grey}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73156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b[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aeiou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]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bble</a:t>
                      </a:r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Helvetica Neue" panose="02000503000000020004" pitchFamily="2" charset="0"/>
                      </a:endParaRP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{babble, 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bebble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bibble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bobble, bubble}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720545"/>
                  </a:ext>
                </a:extLst>
              </a:tr>
              <a:tr h="774736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[b-chm-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pP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]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at|ot</a:t>
                      </a:r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Helvetica Neue" panose="02000503000000020004" pitchFamily="2" charset="0"/>
                      </a:endParaRP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{bat, cat, hat, mat, 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oat, pat, Pat, 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ot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916419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colou?r</a:t>
                      </a:r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Helvetica Neue" panose="02000503000000020004" pitchFamily="2" charset="0"/>
                      </a:endParaRP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color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colour}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84022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FCB30-46E2-7A0B-460F-9FF2924891A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1288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41E2-8951-484D-8B88-25F54DAE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More complicated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297405-ACC0-3D4B-A2B3-041A66CC8B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31316"/>
          <a:ext cx="11058939" cy="3856339"/>
        </p:xfrm>
        <a:graphic>
          <a:graphicData uri="http://schemas.openxmlformats.org/drawingml/2006/table">
            <a:tbl>
              <a:tblPr/>
              <a:tblGrid>
                <a:gridCol w="2888974">
                  <a:extLst>
                    <a:ext uri="{9D8B030D-6E8A-4147-A177-3AD203B41FA5}">
                      <a16:colId xmlns:a16="http://schemas.microsoft.com/office/drawing/2014/main" val="1897751548"/>
                    </a:ext>
                  </a:extLst>
                </a:gridCol>
                <a:gridCol w="8169965">
                  <a:extLst>
                    <a:ext uri="{9D8B030D-6E8A-4147-A177-3AD203B41FA5}">
                      <a16:colId xmlns:a16="http://schemas.microsoft.com/office/drawing/2014/main" val="898419730"/>
                    </a:ext>
                  </a:extLst>
                </a:gridCol>
              </a:tblGrid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Regex</a:t>
                      </a:r>
                    </a:p>
                  </a:txBody>
                  <a:tcPr marL="5182" marR="5182" marT="51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Matches any string that</a:t>
                      </a:r>
                    </a:p>
                  </a:txBody>
                  <a:tcPr marL="5182" marR="5182" marT="51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849800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\d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{0,1,2,3,4,5,6,7,8,9}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199249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1\d{10}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an 11-digit string starting with a 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031135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\d+(\.\d\d)?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a positive integer or a floating point number with exactly two characters after the decimal point.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97323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^dog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begins with "dog"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73156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dog$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ends with "dog"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720545"/>
                  </a:ext>
                </a:extLst>
              </a:tr>
              <a:tr h="774736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^dog$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is exactly "dog"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916419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84022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63502-5E0A-D739-0F43-CAC613C828C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484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5913-770A-7F4E-A283-06831A51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97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Regular expression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52CAB-51F7-7A44-8ACB-3985F19C8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now </a:t>
            </a:r>
            <a:r>
              <a:rPr lang="en-US" i="1" dirty="0"/>
              <a:t>heard of </a:t>
            </a:r>
            <a:r>
              <a:rPr lang="en-US" dirty="0"/>
              <a:t>regular expressions</a:t>
            </a:r>
          </a:p>
          <a:p>
            <a:r>
              <a:rPr lang="en-US" dirty="0"/>
              <a:t>And might have a basic idea of what you might do with them</a:t>
            </a:r>
          </a:p>
          <a:p>
            <a:r>
              <a:rPr lang="en-US" dirty="0"/>
              <a:t>The only way to really learn, however, is </a:t>
            </a:r>
            <a:r>
              <a:rPr lang="en-US" b="1" dirty="0"/>
              <a:t>practice</a:t>
            </a:r>
          </a:p>
          <a:p>
            <a:r>
              <a:rPr lang="en-US" dirty="0"/>
              <a:t>Next time you encounter some text you need to work on think “can I do this using regular expressions?”</a:t>
            </a:r>
          </a:p>
          <a:p>
            <a:r>
              <a:rPr lang="en-US" dirty="0"/>
              <a:t>The answer is probably “yes”.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37AF-6683-6D23-EFE3-ABEA718491B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9435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A734-DBFC-F748-A4B2-2955085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Challenge problem: regex crossword</a:t>
            </a:r>
            <a:b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US" sz="2400" b="1" kern="0" dirty="0">
                <a:solidFill>
                  <a:srgbClr val="006388"/>
                </a:solidFill>
                <a:latin typeface="Fira Sans" pitchFamily="34"/>
                <a:ea typeface="Fira Code" pitchFamily="49"/>
                <a:hlinkClick r:id="rId3"/>
              </a:rPr>
              <a:t>https://</a:t>
            </a:r>
            <a:r>
              <a:rPr lang="en-US" sz="2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  <a:hlinkClick r:id="rId3"/>
              </a:rPr>
              <a:t>regexcrossword.com</a:t>
            </a:r>
            <a:r>
              <a:rPr lang="en-US" sz="2400" b="1" kern="0" dirty="0">
                <a:solidFill>
                  <a:srgbClr val="006388"/>
                </a:solidFill>
                <a:latin typeface="Fira Sans" pitchFamily="34"/>
                <a:ea typeface="Fira Code" pitchFamily="49"/>
                <a:hlinkClick r:id="rId3"/>
              </a:rPr>
              <a:t>/</a:t>
            </a:r>
            <a:endParaRPr lang="en-US" sz="2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3DDB1-ABDB-8D8A-89F0-7B2C54188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141" y="1858893"/>
            <a:ext cx="3788190" cy="43250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DE7D6-27B6-D0C4-B893-D4F18EB7626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8547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57DDC-A70A-D701-A99F-F9F326B7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C2CC-7B94-EA50-5AE6-1296A52E13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33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89406D-1810-7DC7-1A08-342F0262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3719-52AE-316C-A678-E468991F9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Text Preprocessing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87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3B59E-4DDB-E4B9-0EDD-7A94EB536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8CCB-4A8E-FEFA-A520-B90D64A7E4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 preprocessing?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EFCA-7DFF-8E16-CF9E-44F5B3A830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Remove irrelevant information</a:t>
            </a: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Add relevant information</a:t>
            </a: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Convert your text into a suitable data format</a:t>
            </a: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Allocate less memory to with lower dimensional data</a:t>
            </a: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Improve performance</a:t>
            </a:r>
          </a:p>
          <a:p>
            <a:pPr lvl="0"/>
            <a:endParaRPr lang="en-US" sz="2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7F77-643E-7BE3-F852-3665B63BBA9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28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D1B3-8344-24B6-3934-EE15A592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DE8B-DE5A-47C2-556E-2B3679B22A2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ChatGPT</a:t>
            </a:r>
            <a:endParaRPr lang="en-GB" sz="1800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A6919D-D454-73F6-C543-713DAD2DDD3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5</a:t>
            </a:fld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FD860-2A03-CFD3-6112-ECB83504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2" y="2246705"/>
            <a:ext cx="4621427" cy="1444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0B197-57CF-BB25-9575-5B21EA41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16" y="136520"/>
            <a:ext cx="6614660" cy="67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5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Typical preprocessing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Fira Sans" panose="020B0503050000020004" pitchFamily="34" charset="0"/>
                  </a:rPr>
                  <a:t>Lowercasing (“Ruppert 22”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</a:t>
                </a:r>
                <a:r>
                  <a:rPr lang="en-US" dirty="0" err="1">
                    <a:latin typeface="Fira Sans" panose="020B0503050000020004" pitchFamily="34" charset="0"/>
                  </a:rPr>
                  <a:t>ruppert</a:t>
                </a:r>
                <a:r>
                  <a:rPr lang="en-US" dirty="0">
                    <a:latin typeface="Fira Sans" panose="020B0503050000020004" pitchFamily="34" charset="0"/>
                  </a:rPr>
                  <a:t> 22”)</a:t>
                </a:r>
              </a:p>
              <a:p>
                <a:r>
                  <a:rPr lang="en-US" dirty="0" err="1">
                    <a:latin typeface="Fira Sans" panose="020B0503050000020004" pitchFamily="34" charset="0"/>
                  </a:rPr>
                  <a:t>Stopword</a:t>
                </a:r>
                <a:r>
                  <a:rPr lang="en-US" dirty="0">
                    <a:latin typeface="Fira Sans" panose="020B0503050000020004" pitchFamily="34" charset="0"/>
                  </a:rPr>
                  <a:t> removal (“text 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 is </a:t>
                </a:r>
                <a:r>
                  <a:rPr lang="en-US" dirty="0">
                    <a:solidFill>
                      <a:srgbClr val="FF0000"/>
                    </a:solidFill>
                    <a:latin typeface="Fira Sans" panose="020B0503050000020004" pitchFamily="34" charset="0"/>
                  </a:rPr>
                  <a:t>the</a:t>
                </a:r>
                <a:r>
                  <a:rPr lang="en-US" dirty="0">
                    <a:solidFill>
                      <a:schemeClr val="accent6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dirty="0">
                    <a:latin typeface="Fira Sans" panose="020B0503050000020004" pitchFamily="34" charset="0"/>
                  </a:rPr>
                  <a:t>best!”)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Punctuation removal (“text 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 is the best</a:t>
                </a:r>
                <a:r>
                  <a:rPr lang="en-US" dirty="0">
                    <a:solidFill>
                      <a:srgbClr val="FF0000"/>
                    </a:solidFill>
                    <a:latin typeface="Fira Sans" panose="020B0503050000020004" pitchFamily="34" charset="0"/>
                  </a:rPr>
                  <a:t>!</a:t>
                </a:r>
                <a:r>
                  <a:rPr lang="en-US" dirty="0">
                    <a:latin typeface="Fira Sans" panose="020B0503050000020004" pitchFamily="34" charset="0"/>
                  </a:rPr>
                  <a:t>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Number removal (“Ruppert </a:t>
                </a:r>
                <a:r>
                  <a:rPr lang="en-US" dirty="0">
                    <a:solidFill>
                      <a:srgbClr val="FF0000"/>
                    </a:solidFill>
                    <a:latin typeface="Fira Sans" panose="020B0503050000020004" pitchFamily="34" charset="0"/>
                  </a:rPr>
                  <a:t>22</a:t>
                </a:r>
                <a:r>
                  <a:rPr lang="en-US" dirty="0">
                    <a:latin typeface="Fira Sans" panose="020B0503050000020004" pitchFamily="34" charset="0"/>
                  </a:rPr>
                  <a:t>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Spell correction (“text </a:t>
                </a:r>
                <a:r>
                  <a:rPr lang="en-US" dirty="0" err="1">
                    <a:solidFill>
                      <a:srgbClr val="FF0000"/>
                    </a:solidFill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 is the best!”)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Stemming (“running”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“run”) or Lemmatization (“were”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“is”)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Tokenization (“text”, “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”, “is”, “the”, “best” , “!”)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And more..</a:t>
                </a:r>
              </a:p>
              <a:p>
                <a:endParaRPr lang="en-US" dirty="0">
                  <a:latin typeface="Fira Sans" panose="020B0503050000020004" pitchFamily="34" charset="0"/>
                </a:endParaRPr>
              </a:p>
              <a:p>
                <a:pPr marL="0" lvl="0" indent="0">
                  <a:buNone/>
                </a:pPr>
                <a:r>
                  <a:rPr lang="en-US" b="1" dirty="0">
                    <a:latin typeface="Fira Sans" panose="020B0503050000020004" pitchFamily="34" charset="0"/>
                  </a:rPr>
                  <a:t>Not all of these are appropriate at all times!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206" t="-2981" b="-32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B005-2BEA-4629-ABF5-20CA13C5CC0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890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</a:t>
            </a:r>
            <a:endParaRPr lang="en-GB" sz="18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BB8B36-FAE5-48F1-B3FA-68B8DE921E0B}"/>
              </a:ext>
            </a:extLst>
          </p:cNvPr>
          <p:cNvSpPr/>
          <p:nvPr/>
        </p:nvSpPr>
        <p:spPr>
          <a:xfrm>
            <a:off x="5739330" y="768134"/>
            <a:ext cx="5060887" cy="61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Text mining is to identify useful information.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5D402E-E37B-4CDD-9449-AEC3320C37B3}"/>
              </a:ext>
            </a:extLst>
          </p:cNvPr>
          <p:cNvSpPr/>
          <p:nvPr/>
        </p:nvSpPr>
        <p:spPr>
          <a:xfrm>
            <a:off x="4623488" y="1693326"/>
            <a:ext cx="6176729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‘Text’, ‘mining’, ‘is’, ‘to’, ‘identify’, ‘useful’, ‘information’, ‘.’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953F55-1D11-4E35-81D7-626A472A2FED}"/>
              </a:ext>
            </a:extLst>
          </p:cNvPr>
          <p:cNvSpPr/>
          <p:nvPr/>
        </p:nvSpPr>
        <p:spPr>
          <a:xfrm>
            <a:off x="5559768" y="2618748"/>
            <a:ext cx="5240449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‘text’, ‘mine’, ‘is’, ‘to’, ‘identify’, ‘use’, ‘inform’, ‘.’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3E3CA0-7393-405C-851B-E65D38F0AAC5}"/>
              </a:ext>
            </a:extLst>
          </p:cNvPr>
          <p:cNvSpPr/>
          <p:nvPr/>
        </p:nvSpPr>
        <p:spPr>
          <a:xfrm>
            <a:off x="2632479" y="3536604"/>
            <a:ext cx="8167738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 mine’, ‘mine is’, ‘is to’, ‘to identify’, ‘identify use’, ‘use inform’, ‘inform .’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4829B1-93EE-4E0F-9B64-45071EDBB8BE}"/>
              </a:ext>
            </a:extLst>
          </p:cNvPr>
          <p:cNvSpPr/>
          <p:nvPr/>
        </p:nvSpPr>
        <p:spPr>
          <a:xfrm>
            <a:off x="5340976" y="4469808"/>
            <a:ext cx="5459241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 mine’, ‘to identify’, ‘identify use’, ‘use inform’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A0931C-080C-442C-8C6C-A37E8E9F2F5A}"/>
              </a:ext>
            </a:extLst>
          </p:cNvPr>
          <p:cNvSpPr/>
          <p:nvPr/>
        </p:nvSpPr>
        <p:spPr>
          <a:xfrm>
            <a:off x="5340975" y="5412537"/>
            <a:ext cx="5459241" cy="6156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Vector Space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C84990-864D-42D5-9D38-E4413DD546BE}"/>
              </a:ext>
            </a:extLst>
          </p:cNvPr>
          <p:cNvCxnSpPr>
            <a:stCxn id="6" idx="2"/>
          </p:cNvCxnSpPr>
          <p:nvPr/>
        </p:nvCxnSpPr>
        <p:spPr>
          <a:xfrm flipH="1">
            <a:off x="8269773" y="1383770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7D3EBB-DEC7-472D-BD89-AF63C68FB17B}"/>
              </a:ext>
            </a:extLst>
          </p:cNvPr>
          <p:cNvSpPr txBox="1"/>
          <p:nvPr/>
        </p:nvSpPr>
        <p:spPr>
          <a:xfrm>
            <a:off x="8306838" y="1368055"/>
            <a:ext cx="153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Tokenization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0BE95-FBE4-41CF-8680-E3BF7A59DAA8}"/>
              </a:ext>
            </a:extLst>
          </p:cNvPr>
          <p:cNvCxnSpPr/>
          <p:nvPr/>
        </p:nvCxnSpPr>
        <p:spPr>
          <a:xfrm flipH="1">
            <a:off x="8260248" y="2318942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B16310-DDD8-405E-947E-ACAA2B18AE8E}"/>
              </a:ext>
            </a:extLst>
          </p:cNvPr>
          <p:cNvCxnSpPr/>
          <p:nvPr/>
        </p:nvCxnSpPr>
        <p:spPr>
          <a:xfrm flipH="1">
            <a:off x="8260247" y="3227727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999E9D-BFB8-4682-9D18-EE47E84FD153}"/>
              </a:ext>
            </a:extLst>
          </p:cNvPr>
          <p:cNvCxnSpPr/>
          <p:nvPr/>
        </p:nvCxnSpPr>
        <p:spPr>
          <a:xfrm flipH="1">
            <a:off x="8269773" y="4158445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93727-FFCE-466E-A2B9-F75C44F3657F}"/>
              </a:ext>
            </a:extLst>
          </p:cNvPr>
          <p:cNvCxnSpPr/>
          <p:nvPr/>
        </p:nvCxnSpPr>
        <p:spPr>
          <a:xfrm flipH="1">
            <a:off x="8260246" y="5096094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8DD6CD-0DB3-4099-A02B-51B58BE2D64E}"/>
              </a:ext>
            </a:extLst>
          </p:cNvPr>
          <p:cNvSpPr txBox="1"/>
          <p:nvPr/>
        </p:nvSpPr>
        <p:spPr>
          <a:xfrm>
            <a:off x="8306838" y="2264715"/>
            <a:ext cx="153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Stemming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ADB932-DBAC-4EBF-B762-DBEFEF7F699F}"/>
              </a:ext>
            </a:extLst>
          </p:cNvPr>
          <p:cNvSpPr txBox="1"/>
          <p:nvPr/>
        </p:nvSpPr>
        <p:spPr>
          <a:xfrm>
            <a:off x="8307359" y="3226347"/>
            <a:ext cx="153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Bigrams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22AA2D-4D76-4D1A-9F7C-D5163B9C7657}"/>
              </a:ext>
            </a:extLst>
          </p:cNvPr>
          <p:cNvSpPr txBox="1"/>
          <p:nvPr/>
        </p:nvSpPr>
        <p:spPr>
          <a:xfrm>
            <a:off x="8306838" y="4165466"/>
            <a:ext cx="325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Stopwords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 &amp; punctuations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4A40FC-F770-4955-A09C-628C23BF068E}"/>
              </a:ext>
            </a:extLst>
          </p:cNvPr>
          <p:cNvSpPr txBox="1"/>
          <p:nvPr/>
        </p:nvSpPr>
        <p:spPr>
          <a:xfrm>
            <a:off x="8306840" y="5064154"/>
            <a:ext cx="161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Vectorization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C06FA-4B4A-4757-979A-094B02490F3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730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6DBF-AC38-26EC-AD60-BCC750F4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E049-8F95-E849-1B6F-4C66EBDE02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D9DD-0C1F-40A6-C65C-83D2346065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Tokenization in Natural Language Processing (NLP) is the process of breaking down a piece of text into smaller units, called 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tokens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. </a:t>
            </a:r>
          </a:p>
          <a:p>
            <a:endParaRPr lang="en-US" sz="2200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Tokens are the “units” of a text, words, phrases, sentences, </a:t>
            </a:r>
            <a:r>
              <a:rPr lang="en-US" sz="2200" dirty="0" err="1">
                <a:solidFill>
                  <a:srgbClr val="404040"/>
                </a:solidFill>
                <a:latin typeface="Fira Sans" pitchFamily="34"/>
              </a:rPr>
              <a:t>subwords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, characters, etc.</a:t>
            </a:r>
          </a:p>
          <a:p>
            <a:endParaRPr lang="en-US" sz="2200" dirty="0">
              <a:solidFill>
                <a:srgbClr val="404040"/>
              </a:solidFill>
              <a:latin typeface="Fira Sans" pitchFamily="34"/>
            </a:endParaRPr>
          </a:p>
          <a:p>
            <a:endParaRPr lang="en-US" sz="2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4290F-620E-0FA9-05F9-7C7F64F98BA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656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2732-6A0B-022C-6A77-2EC2EB65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C621-C3AA-288E-D82E-C63B407410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Word 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B7F41-CFBE-CE76-60BB-8D2063BEE6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Splits text into individual words.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This is the most common type of tokenization.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Example: "I love NLP!" → ["I", "love", "NLP", "!"]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N-grams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N-grams are sequences of </a:t>
            </a:r>
            <a:r>
              <a:rPr lang="en-US" sz="1800" b="1" dirty="0">
                <a:solidFill>
                  <a:srgbClr val="404040"/>
                </a:solidFill>
                <a:latin typeface="Fira Sans" pitchFamily="34"/>
              </a:rPr>
              <a:t>n</a:t>
            </a: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 consecutive tokens extracted from the text. These provide context by considering adjacent words together.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Example for bigrams (n=2): "I love NLP" → [("I", "love"), ("love", "NLP")]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Example for trigrams (n=3): "I love NLP" → [("I", "love", "NLP")]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N-grams are useful for capturing local word dependencies, commonly used in tasks like text classification, machine translation, and language modeling.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BE3BA-ED69-D41B-11ED-407C0F29491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010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FDAA-7053-A179-0F2E-1D6A102B2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0AC2-9AB3-4DC2-CB6B-373DAD345D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Other 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238A6-FB4B-138A-1740-B10AB2594F2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latin typeface="Fira Sans" panose="020B0503050000020004" pitchFamily="34" charset="0"/>
              </a:rPr>
              <a:t>Sentence Tokenization</a:t>
            </a:r>
            <a:r>
              <a:rPr lang="en-GB" sz="2400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Splits text into sentences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Example: "I love NLP. It is amazing." → ["I love NLP.", "It is amazing."]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 err="1">
                <a:latin typeface="Fira Sans" panose="020B0503050000020004" pitchFamily="34" charset="0"/>
              </a:rPr>
              <a:t>Subword</a:t>
            </a:r>
            <a:r>
              <a:rPr lang="en-GB" sz="2400" b="1" dirty="0">
                <a:latin typeface="Fira Sans" panose="020B0503050000020004" pitchFamily="34" charset="0"/>
              </a:rPr>
              <a:t> Tokenization</a:t>
            </a:r>
            <a:r>
              <a:rPr lang="en-GB" sz="2400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Splits text into </a:t>
            </a:r>
            <a:r>
              <a:rPr lang="en-GB" sz="2000" dirty="0" err="1">
                <a:latin typeface="Fira Sans" panose="020B0503050000020004" pitchFamily="34" charset="0"/>
              </a:rPr>
              <a:t>subword</a:t>
            </a:r>
            <a:r>
              <a:rPr lang="en-GB" sz="2000" dirty="0">
                <a:latin typeface="Fira Sans" panose="020B0503050000020004" pitchFamily="34" charset="0"/>
              </a:rPr>
              <a:t> units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Example: "unbelievable" → ["un", "believable"]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latin typeface="Fira Sans" panose="020B0503050000020004" pitchFamily="34" charset="0"/>
              </a:rPr>
              <a:t>Character Tokenization</a:t>
            </a:r>
            <a:r>
              <a:rPr lang="en-GB" sz="2400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Splits text into individual characters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Example: "NLP" → ["N", "L", "P"]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2835E-7588-FDBC-B524-0EBD4CE0179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9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9A49B-7714-6C2D-1CEC-DAA0858F3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30FF-DDF2-397D-E5C7-E9B975D4A3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Purpose of 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9C36-F3F0-2029-F8D7-E9F6935CF3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Tokenization is a crucial preprocessing step because most NLP models work with tokens instead of raw text.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Enables easier text manipulation.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Compatibility with machine learning models.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Handling of out-of-vocabulary (OOV) words through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subword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tokenization.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Efficient encoding of textual data into numerical formats.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F067D-3922-3772-BC58-70613FAA5F7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3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23DEE-95B8-6D44-DB1E-D52C47B2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82B-D6BD-024D-BBB8-E952957A8D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Challenges in 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9B83-63AE-C115-3C96-F135C7D6A45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Handling contractions ("can't" → ["ca", "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n't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"] or ["can", "not"]).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Splitting compound words ("New York" as one token vs. two tokens).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Dealing with punctuation and special characters.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Supporting multilingual text with varying tokenization rules.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FECE9-2446-2B0E-D516-FD12C04F8B3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215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85984-13D5-02D8-1262-57A282940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4604-9DD7-C8E6-0614-7B5F032862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Removing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stopwords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92AB-E82D-1D59-9706-F3B4DCBBBD5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Stopwords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are very common words, like the, is, for, etc.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Stopwords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make up a lot of a text, but don't really tell you what a text is about.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200" dirty="0">
              <a:latin typeface="Fira Sans" panose="020B05030500000200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04F22-1103-AEF9-B9A8-B299FD6D9AC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3EE9A-83C8-04E0-DCD8-053A65CE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82" y="3060161"/>
            <a:ext cx="7772400" cy="31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50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213C-DC6B-B1A2-74FF-71D95C3DC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2349-C7C1-6A93-4E68-23E9EFCCC9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Removing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stopwords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0F794-FB72-5F80-833F-15DD5C5F29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To remove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stopwords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, we need a list of words to remove.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You can: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Use a list assembled for your language or task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Make a list from your data, e.g. the 100 most common 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2AFD8-75F0-832F-3350-CBBEF309785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221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54A1-3211-4218-9AC8-EE38B7D1B1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Stemming &amp; lemmatisation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A9D98-8EC0-4336-852B-FA3A6D0793B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6E05B-2EEB-483D-3556-FA279152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23" y="1974526"/>
            <a:ext cx="8709212" cy="35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D5E9-DCF9-4388-9AED-8C259A94DA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DFD5-355C-42FB-BCEB-998F48D9A4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Introduction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Examples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Applications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Regular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2F5A5-593B-A084-F704-AC58C70A290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6</a:t>
            </a:fld>
            <a:endParaRPr lang="en-NL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BA60E-4843-9346-B45A-C9723E76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ED49-D23F-747F-C606-16F81A9E39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Stemming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478D8-8506-D09A-756E-176C1116FC3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3869E-7AB6-9AFF-8136-E0ED177B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53" y="1690688"/>
            <a:ext cx="8739652" cy="38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2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0C5E-D0BB-1E0B-3C90-F3A8B475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5DF6-431A-7ADA-A9DA-EC6B602E11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Lemmatisation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E8BC8-6244-36E2-1C6D-CED66A9AB3B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176F4-C853-BA27-51C9-D4275A92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3" y="1690688"/>
            <a:ext cx="10336306" cy="42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0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9E47B-8186-7C38-1ACD-C5941CFB5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0599-97A0-FFCA-6228-DC04EEF3E4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Stemming &amp; lemmatisation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10AEA-8E04-B71F-83B5-2FA4F7CD1C1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C27BF-9514-07DF-4459-6F8EBD28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94" y="1507339"/>
            <a:ext cx="7352841" cy="50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06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024F-FF0E-F587-44E5-62E31D9D2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C879-A60B-B40C-28D5-363A1E2645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Stemming &amp; lemmatisation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DE8D-C61E-B7E9-A33E-62D2CEA00E8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6F6F66-B430-E56E-CB0A-67B666087F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Lemmatising preserves more information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Stemming is less "careful": it may be more effective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Lemmatising results in readable output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Stemming requires fewer resources</a:t>
            </a:r>
          </a:p>
        </p:txBody>
      </p:sp>
    </p:spTree>
    <p:extLst>
      <p:ext uri="{BB962C8B-B14F-4D97-AF65-F5344CB8AC3E}">
        <p14:creationId xmlns:p14="http://schemas.microsoft.com/office/powerpoint/2010/main" val="67903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DEC8-0E63-FEE1-B0A1-9651835E9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9B8D-1396-8861-D80E-900CCC01AE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Part-of-speech (POS) tagging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DB810-038E-E65D-EF6C-9FC633E68F1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C019E-7861-8987-6A04-406E7D54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84" y="1690688"/>
            <a:ext cx="7772400" cy="4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77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C597-5E88-9AA5-4853-1020A52F5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3F63-D52D-5FB0-B35B-389782EF67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Part-of-speech (POS) tagging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3E4D7-2235-5A1A-DFB9-51B35748573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B2F494-BB44-4E32-C488-142227F03E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Remove ambiguity: I 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walk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to the bus stop vs a 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walk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in the park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Help to parse sentence structure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Search for particular structures</a:t>
            </a:r>
          </a:p>
        </p:txBody>
      </p:sp>
    </p:spTree>
    <p:extLst>
      <p:ext uri="{BB962C8B-B14F-4D97-AF65-F5344CB8AC3E}">
        <p14:creationId xmlns:p14="http://schemas.microsoft.com/office/powerpoint/2010/main" val="3887148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B9C1-DF67-8C5C-5C75-177E3B94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9739-E154-CA12-EF4B-D871E31BBC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Language detection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FD12F-DCE8-ABCA-70EC-678410455FE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9DDAB-6D5E-4E29-07CD-FEAAA84F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2207376"/>
            <a:ext cx="10758064" cy="24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4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84E8-C2DE-4F04-C7B8-59CD1968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38DB-86C7-BFB5-F076-0123A22DA79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Named Entity Recognition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02DD0-C2CA-2EAD-BEB3-E5CFA4532D6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C1F77-E19E-761F-35C0-57DFF64D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4" y="1690688"/>
            <a:ext cx="9816354" cy="46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57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C8235-0BA1-E230-0319-C59D0F1CC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A417-87D8-71C7-163B-F090AF47DC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Preprocessing choices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1BF8E-D393-28F5-D3D1-A519DB88887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281E45-73EB-9078-83C1-46107E1B60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There is no single "correct" method for preprocessing. 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Each of these steps can be helpful or detrimental depending on the task.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Important factors: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Language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Type of text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latin typeface="Fira Sans" panose="020B0503050000020004" pitchFamily="34" charset="0"/>
              </a:rPr>
              <a:t>Task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Amount of data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Analysis method</a:t>
            </a:r>
          </a:p>
        </p:txBody>
      </p:sp>
    </p:spTree>
    <p:extLst>
      <p:ext uri="{BB962C8B-B14F-4D97-AF65-F5344CB8AC3E}">
        <p14:creationId xmlns:p14="http://schemas.microsoft.com/office/powerpoint/2010/main" val="4173499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B5977-BFAD-0A05-69F1-A82AC06B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0F9-EEE1-00A2-5C38-DCEFBD40CB6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Preprocessing choices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1B4C-4AE5-474D-CA52-3E7D4C3791D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CD4EEB-A78E-FBB6-66D4-52E5A0A9BA2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We try to balance: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preserving information versus removing noise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maximising the informativity or likelihood of observations 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As a general rule: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With small dataset and simple models, your analysis will struggle to handle noisy data.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 large model with lots of data will benefit from richer input.</a:t>
            </a:r>
          </a:p>
        </p:txBody>
      </p:sp>
    </p:spTree>
    <p:extLst>
      <p:ext uri="{BB962C8B-B14F-4D97-AF65-F5344CB8AC3E}">
        <p14:creationId xmlns:p14="http://schemas.microsoft.com/office/powerpoint/2010/main" val="306717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1065-B66F-48F9-A1BC-7194A32560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Introduction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69D6-2830-4AF5-9863-E8162FC7C9C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403235" y="1650295"/>
            <a:ext cx="4788877" cy="4842576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Ayoub Bagheri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Associate Professor 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NLP, Machine learning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2"/>
              </a:rPr>
              <a:t>a.bagheri@uu.nl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Dong Nguyen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Associate Professor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NLP,  Computational sociolinguistics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3"/>
              </a:rPr>
              <a:t>d.p.nguyen@uu.nl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Pablo </a:t>
            </a:r>
            <a:r>
              <a:rPr lang="en-GB" sz="2000" b="1" dirty="0" err="1">
                <a:solidFill>
                  <a:srgbClr val="404040"/>
                </a:solidFill>
                <a:latin typeface="Fira Sans" pitchFamily="34"/>
              </a:rPr>
              <a:t>Mosteiro</a:t>
            </a:r>
            <a:endParaRPr lang="en-GB" sz="20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NLP, Applied data science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4"/>
              </a:rPr>
              <a:t>p.j.mosteiroromero@uu.nl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9" name="Picture 8" descr="A person in a black shirt&#10;&#10;Description automatically generated">
            <a:extLst>
              <a:ext uri="{FF2B5EF4-FFF2-40B4-BE49-F238E27FC236}">
                <a16:creationId xmlns:a16="http://schemas.microsoft.com/office/drawing/2014/main" id="{A92133FF-1835-CA4C-1BAD-069F031A8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86" y="1650294"/>
            <a:ext cx="1316319" cy="14564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2BF98-6358-4093-5EEF-BC7ED491FE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7</a:t>
            </a:fld>
            <a:endParaRPr lang="en-N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40B3208-2FFF-1BDB-1499-412A77884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86" y="3281888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EC8E8DC-93F3-F6CA-362C-5792B3AD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86" y="4952629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5F959-5299-D7A7-90CC-25790B778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DF67-AA2B-9C17-D05B-A159F3F50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We can stop here and work on lab/practical 1 until Q19.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13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DCBC0-4D86-9E82-6408-30562F62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16D6-8C46-C38D-5419-B365011C1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Text Representation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36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Vector Space Model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20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idea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is “unstructured data”</a:t>
            </a: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do we get to something structured that we can compute with?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Text must be represented somehow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Represent the text as something that makes sense to a computer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A233B-C969-4CB1-B98C-FAC6E10B698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573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Vector space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 vector space is a collection of vectors</a:t>
            </a: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Represent documents by concept vectors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Each concept defines one dimension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k concepts define a high-dimensional space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Element of vector corresponds to concept weight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D0AE-E71D-45B8-8DDA-6C095282880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365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Vector space model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Terms / words are generic features that can be extracted from text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Typically, terms are single words, keywords, n-grams, or phrases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Documents are represented as vectors of terms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Each dimension (concept) corresponds to a separate term</a:t>
                </a:r>
              </a:p>
              <a:p>
                <a:pPr lvl="0"/>
                <a:endParaRPr lang="en-US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a-IR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a-IR"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a-I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dirty="0"/>
              </a:p>
              <a:p>
                <a:pPr lvl="0"/>
                <a:endParaRPr lang="en-US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043" t="-2219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D1F06-2D29-48AD-8D95-9D3F48F613E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435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An illustration </a:t>
            </a:r>
            <a:endParaRPr lang="en-GB" sz="1800" kern="0" dirty="0"/>
          </a:p>
        </p:txBody>
      </p:sp>
      <p:pic>
        <p:nvPicPr>
          <p:cNvPr id="7" name="Picture 6" descr="img/page%2038.png">
            <a:extLst>
              <a:ext uri="{FF2B5EF4-FFF2-40B4-BE49-F238E27FC236}">
                <a16:creationId xmlns:a16="http://schemas.microsoft.com/office/drawing/2014/main" id="{BE2EB526-ED26-4B15-AE11-CBD2EE05009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8303" y="1690688"/>
            <a:ext cx="7569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A7490-6F5F-4136-A884-59624DEDBE9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10503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Vectorization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process of converting text into numbers is called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Vectorization</a:t>
            </a:r>
          </a:p>
          <a:p>
            <a:pPr lvl="0"/>
            <a:endParaRPr lang="en-US" sz="3200" b="1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Distance between the vectors in this concept space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Relationship among documents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E8CEC-9F74-46BF-B92D-61D3E8BAB1B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499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VSM representations</a:t>
            </a:r>
            <a:endParaRPr lang="en-GB" sz="18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519864-8B84-4BB3-8C44-D17B81BC9D06}"/>
              </a:ext>
            </a:extLst>
          </p:cNvPr>
          <p:cNvSpPr/>
          <p:nvPr/>
        </p:nvSpPr>
        <p:spPr>
          <a:xfrm>
            <a:off x="1285593" y="2037033"/>
            <a:ext cx="1810693" cy="66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Bag-of-Words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5A6B84-DD59-44DB-8968-FCA2C5A331B0}"/>
              </a:ext>
            </a:extLst>
          </p:cNvPr>
          <p:cNvSpPr/>
          <p:nvPr/>
        </p:nvSpPr>
        <p:spPr>
          <a:xfrm>
            <a:off x="1285592" y="3484079"/>
            <a:ext cx="1810693" cy="66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28758D-6744-4F85-BFAD-45F041B5DA45}"/>
              </a:ext>
            </a:extLst>
          </p:cNvPr>
          <p:cNvSpPr/>
          <p:nvPr/>
        </p:nvSpPr>
        <p:spPr>
          <a:xfrm>
            <a:off x="1285591" y="4931125"/>
            <a:ext cx="1810693" cy="66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 Embeddings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E8B19B-681B-4053-B528-D30929D884D9}"/>
              </a:ext>
            </a:extLst>
          </p:cNvPr>
          <p:cNvSpPr/>
          <p:nvPr/>
        </p:nvSpPr>
        <p:spPr>
          <a:xfrm>
            <a:off x="4642920" y="2037033"/>
            <a:ext cx="1810693" cy="6699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TF,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TFiDF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C2D5FB-2630-4447-A854-D92F45465645}"/>
              </a:ext>
            </a:extLst>
          </p:cNvPr>
          <p:cNvSpPr/>
          <p:nvPr/>
        </p:nvSpPr>
        <p:spPr>
          <a:xfrm>
            <a:off x="4642919" y="3484079"/>
            <a:ext cx="1810693" cy="6699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modeling, Clustering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F61DDC-31B4-4A9B-8CD2-57C9D1477B5E}"/>
              </a:ext>
            </a:extLst>
          </p:cNvPr>
          <p:cNvSpPr/>
          <p:nvPr/>
        </p:nvSpPr>
        <p:spPr>
          <a:xfrm>
            <a:off x="4642918" y="4931125"/>
            <a:ext cx="1810693" cy="6699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W2Vec,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transformers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62C0CE-F101-403E-8F37-F4F2C9E84D12}"/>
              </a:ext>
            </a:extLst>
          </p:cNvPr>
          <p:cNvSpPr/>
          <p:nvPr/>
        </p:nvSpPr>
        <p:spPr>
          <a:xfrm>
            <a:off x="8000247" y="2037033"/>
            <a:ext cx="2601360" cy="6699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Dimensional, Sparse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78B75E-39BC-41AC-94DF-36ABD9979D34}"/>
              </a:ext>
            </a:extLst>
          </p:cNvPr>
          <p:cNvSpPr/>
          <p:nvPr/>
        </p:nvSpPr>
        <p:spPr>
          <a:xfrm>
            <a:off x="8000246" y="3484079"/>
            <a:ext cx="2601361" cy="6699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Dimensional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393818-EAE5-4B40-B18F-CFB7834BC1C7}"/>
              </a:ext>
            </a:extLst>
          </p:cNvPr>
          <p:cNvSpPr/>
          <p:nvPr/>
        </p:nvSpPr>
        <p:spPr>
          <a:xfrm>
            <a:off x="8000247" y="4931125"/>
            <a:ext cx="2601362" cy="6699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 representation,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 hypothesis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D6D304-B1B1-474B-8212-E91A87977E6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3096286" y="2372011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BB4F83-3784-4823-BE94-7E43D28BDB88}"/>
              </a:ext>
            </a:extLst>
          </p:cNvPr>
          <p:cNvCxnSpPr/>
          <p:nvPr/>
        </p:nvCxnSpPr>
        <p:spPr>
          <a:xfrm>
            <a:off x="6453611" y="2372011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5F7104-63E2-4227-A1CB-F8C3852AEB41}"/>
              </a:ext>
            </a:extLst>
          </p:cNvPr>
          <p:cNvCxnSpPr/>
          <p:nvPr/>
        </p:nvCxnSpPr>
        <p:spPr>
          <a:xfrm>
            <a:off x="3096284" y="3837163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FB0CA6-1837-47DB-A87F-22947241C5B0}"/>
              </a:ext>
            </a:extLst>
          </p:cNvPr>
          <p:cNvCxnSpPr/>
          <p:nvPr/>
        </p:nvCxnSpPr>
        <p:spPr>
          <a:xfrm>
            <a:off x="6453611" y="3837163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8F1CD2-82FC-4259-A5F9-6705D2DD403A}"/>
              </a:ext>
            </a:extLst>
          </p:cNvPr>
          <p:cNvCxnSpPr/>
          <p:nvPr/>
        </p:nvCxnSpPr>
        <p:spPr>
          <a:xfrm>
            <a:off x="3096284" y="5285718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1B46E6-21E5-48E2-8D39-F50A123FB862}"/>
              </a:ext>
            </a:extLst>
          </p:cNvPr>
          <p:cNvCxnSpPr/>
          <p:nvPr/>
        </p:nvCxnSpPr>
        <p:spPr>
          <a:xfrm>
            <a:off x="6453611" y="5285718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A412DEE-2094-4BEF-ABDE-A45439A9998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048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Bag-of-Words 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Terms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are words (more generally we can use n-grams) </a:t>
            </a:r>
          </a:p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Weights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are number of occurrences of the terms in the document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Binary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Term Frequency (TF)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Term Frequency inverse Document Frequency (</a:t>
            </a:r>
            <a:r>
              <a:rPr lang="en-US" sz="2800" dirty="0" err="1">
                <a:solidFill>
                  <a:srgbClr val="404040"/>
                </a:solidFill>
                <a:latin typeface="Fira Sans" pitchFamily="34"/>
              </a:rPr>
              <a:t>TFiDF</a:t>
            </a:r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A3052-6A42-4C00-91BD-FE5559B80C8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215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Doc1: Text mining is to identify useful information.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Doc2: Useful information is mined from text.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Doc3: Apple is delicious.</a:t>
            </a:r>
          </a:p>
          <a:p>
            <a:pPr marL="0" lvl="0" indent="0"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Document-Term matrix (DTM):</a:t>
            </a:r>
          </a:p>
        </p:txBody>
      </p:sp>
      <p:pic>
        <p:nvPicPr>
          <p:cNvPr id="4" name="Picture 3" descr="img/page%2012.png">
            <a:extLst>
              <a:ext uri="{FF2B5EF4-FFF2-40B4-BE49-F238E27FC236}">
                <a16:creationId xmlns:a16="http://schemas.microsoft.com/office/drawing/2014/main" id="{158A3FD2-B383-4AB1-8EFD-6529B52A4BC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33326" y="4808271"/>
            <a:ext cx="8229600" cy="133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25BE-D938-4040-A933-790C2350E31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46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1577E-B6D6-FED6-B74D-D8AA7DB5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587D-DD20-1E90-079B-BAFB3A113F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Introduction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2061-15B7-6EB5-2958-87521CDE3F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53268" y="3147237"/>
            <a:ext cx="3531784" cy="627322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sz="4400" b="1" dirty="0">
                <a:solidFill>
                  <a:srgbClr val="404040"/>
                </a:solidFill>
                <a:latin typeface="Fira Sans" pitchFamily="34"/>
              </a:rPr>
              <a:t>Participants!</a:t>
            </a:r>
            <a:endParaRPr lang="en-GB" sz="44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3DDCC-B56A-AF30-1B14-35428F4E9A0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156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4D808-E738-9CAD-B3E5-2412C1C45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64FC-3DF1-8C31-4CED-7B815FB986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Term Frequency (TF) 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C3B1C-DB9C-9757-C733-CE712F6342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A measure to evaluate how often a word (or term) appears in a document relative to the total number of words in that document.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TF helps in ranking terms based on their prominence within a document.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E4B2E-5E6C-DAAD-824A-6B2F1650BEF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05C3F-694C-411F-8C67-36D5E0E5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17" y="3057694"/>
            <a:ext cx="7422122" cy="3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945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5D30F-AE75-A993-0B51-C2272DF52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7855-BD26-095F-1CB9-EB9291D001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TF-IDF 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38BB-F1B5-D3DB-029A-15E524DEBF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1328" y="1825627"/>
            <a:ext cx="11031074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TF-IDF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combines 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TF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with </a:t>
            </a:r>
          </a:p>
          <a:p>
            <a:pPr marL="0" lvl="0" indent="0"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Inverse Document Frequency (IDF)</a:t>
            </a:r>
          </a:p>
          <a:p>
            <a:pPr marL="0" lvl="0" indent="0"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to assess how important a term is</a:t>
            </a:r>
          </a:p>
          <a:p>
            <a:pPr marL="0" lvl="0" indent="0"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within a document relative to an</a:t>
            </a:r>
          </a:p>
          <a:p>
            <a:pPr marL="0" lvl="0" indent="0"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entire corpus/dataset.</a:t>
            </a:r>
            <a:endParaRPr lang="en-US" sz="24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3FF50-1E9C-CE5E-EEC1-2DA48E83B7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F3047-EB2F-47D2-9A90-5BFE1066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583" y="1459396"/>
            <a:ext cx="6829238" cy="46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13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86709-9EBE-E67E-01F5-0607A7A5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DB10-9A66-D469-1CA4-338406822E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to do with the vectors?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5346-A5C5-5355-CD02-245551D1F1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We can check documents’ similarity!</a:t>
            </a:r>
          </a:p>
          <a:p>
            <a:pPr lvl="1"/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Cosine similarity</a:t>
            </a:r>
          </a:p>
          <a:p>
            <a:pPr lvl="2"/>
            <a:endParaRPr lang="en-US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1306A-9520-AD96-5FB7-F310A27E667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94C8F-6BB2-4240-1C3E-622A67CB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543" y="3249697"/>
            <a:ext cx="7482914" cy="2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81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49A6D-AE5B-C5E2-D4C5-938BE12B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62CC-C31C-BB81-2D1A-23846B4D318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to do with the vectors?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E6D09-9818-69BB-95B4-0293E38693B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14004-BDAF-4033-1619-919877C5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24" y="1690688"/>
            <a:ext cx="8229600" cy="51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16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997D7-81AE-68F2-AB5C-C26237ABD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9BF8-CC67-D97A-572E-A71331827E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to do with the vectors?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D071-9A14-8E9B-1484-D3F236D99ED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We can check documents’ similarity!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Document Similarity</a:t>
            </a:r>
            <a:r>
              <a:rPr lang="en-GB" dirty="0"/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Used in search engines to rank documents based on their relevance to a query.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Example: Comparing a user's query with a corpus of documents to find the most relevant ones.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Plagiarism Detection</a:t>
            </a:r>
            <a:r>
              <a:rPr lang="en-GB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Compares textual content to identify overlapping or similar phrases and ideas.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Clustering and Classification</a:t>
            </a:r>
            <a:r>
              <a:rPr lang="en-GB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Groups similar documents or sentences in tasks like topic </a:t>
            </a:r>
            <a:r>
              <a:rPr lang="en-GB" dirty="0" err="1"/>
              <a:t>modeling</a:t>
            </a:r>
            <a:r>
              <a:rPr lang="en-GB" dirty="0"/>
              <a:t> and text categorization.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Recommendation Systems</a:t>
            </a:r>
            <a:r>
              <a:rPr lang="en-GB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Finds content (e.g., articles, products) similar to a given input based on textual metadata.</a:t>
            </a:r>
            <a:endParaRPr lang="en-US" b="1" dirty="0">
              <a:solidFill>
                <a:srgbClr val="404040"/>
              </a:solidFill>
              <a:latin typeface="Fira Sans" pitchFamily="34"/>
            </a:endParaRPr>
          </a:p>
          <a:p>
            <a:pPr lvl="2"/>
            <a:endParaRPr lang="en-US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BA0A2-51EE-2828-588C-F384E2EB174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991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D83C5-CA6F-9890-890A-6B55A04F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23EE71-A0AC-9D0E-0DC3-880D64639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060" y="416066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chemeClr val="bg1"/>
                </a:solidFill>
                <a:latin typeface="Fira Sans" pitchFamily="34"/>
                <a:ea typeface="Fira Code" pitchFamily="49"/>
              </a:rPr>
              <a:t>Conclusion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E9B15-3601-88C3-19DA-5FE16DED0082}"/>
              </a:ext>
            </a:extLst>
          </p:cNvPr>
          <p:cNvSpPr txBox="1"/>
          <p:nvPr/>
        </p:nvSpPr>
        <p:spPr>
          <a:xfrm>
            <a:off x="1399523" y="2124054"/>
            <a:ext cx="9856307" cy="43178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 fontScale="32500" lnSpcReduction="20000"/>
          </a:bodyPr>
          <a:lstStyle/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6000" dirty="0">
                <a:solidFill>
                  <a:schemeClr val="accent6"/>
                </a:solidFill>
              </a:rPr>
              <a:t>Text is everywhere!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6000" dirty="0">
                <a:solidFill>
                  <a:schemeClr val="accent6"/>
                </a:solidFill>
              </a:rPr>
              <a:t>Text Mining and NLP is the topic of the day!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6000" dirty="0">
                <a:solidFill>
                  <a:schemeClr val="accent6"/>
                </a:solidFill>
              </a:rPr>
              <a:t>Regular expression is a good start.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6000" b="1" dirty="0">
                <a:solidFill>
                  <a:schemeClr val="accent6"/>
                </a:solidFill>
                <a:latin typeface="Fira Sans" pitchFamily="34"/>
              </a:rPr>
              <a:t>Text Preprocessing: </a:t>
            </a:r>
            <a:r>
              <a:rPr lang="en-GB" sz="6000" dirty="0">
                <a:solidFill>
                  <a:schemeClr val="accent6"/>
                </a:solidFill>
                <a:latin typeface="Fira Sans" pitchFamily="34"/>
              </a:rPr>
              <a:t>is the process of cleaning, normalizing, and structuring raw text data into a format suitable for analysis or input into NLP models.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US" sz="4400" dirty="0">
              <a:solidFill>
                <a:schemeClr val="accent6"/>
              </a:solidFill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6000" b="1" dirty="0">
                <a:solidFill>
                  <a:schemeClr val="accent6"/>
                </a:solidFill>
                <a:latin typeface="Fira Sans" pitchFamily="34"/>
              </a:rPr>
              <a:t>Vector Space Model is the common way for text representation.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GB" sz="6000" b="1" dirty="0">
              <a:solidFill>
                <a:schemeClr val="accent6"/>
              </a:solidFill>
              <a:latin typeface="Fira Sans" pitchFamily="34"/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6000" b="1" dirty="0">
                <a:solidFill>
                  <a:schemeClr val="accent6"/>
                </a:solidFill>
                <a:latin typeface="Fira Sans" panose="020B0503050000020004" pitchFamily="34" charset="0"/>
              </a:rPr>
              <a:t>Cosine similarity</a:t>
            </a:r>
            <a:r>
              <a:rPr lang="en-US" sz="6000" dirty="0">
                <a:solidFill>
                  <a:schemeClr val="accent6"/>
                </a:solidFill>
                <a:latin typeface="Fira Sans" panose="020B0503050000020004" pitchFamily="34" charset="0"/>
              </a:rPr>
              <a:t> is a fundamental metric in NLP, enabling the comparison of textual data.</a:t>
            </a:r>
          </a:p>
        </p:txBody>
      </p:sp>
    </p:spTree>
    <p:extLst>
      <p:ext uri="{BB962C8B-B14F-4D97-AF65-F5344CB8AC3E}">
        <p14:creationId xmlns:p14="http://schemas.microsoft.com/office/powerpoint/2010/main" val="3025733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8361-C30C-442F-AF2F-1DF8627BA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C77B-C103-4624-8DC8-3C1FE66360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Course website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9509C-467D-4EC5-83B6-82C8A2806AA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9"/>
            <a:ext cx="10515600" cy="4074987"/>
          </a:xfrm>
        </p:spPr>
        <p:txBody>
          <a:bodyPr anchor="ctr" anchorCtr="1"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sz="4400" dirty="0">
                <a:solidFill>
                  <a:srgbClr val="FFFFFF"/>
                </a:solidFill>
                <a:latin typeface="Fira Sans" pitchFamily="34"/>
              </a:rPr>
              <a:t>https://</a:t>
            </a:r>
            <a:r>
              <a:rPr lang="en-GB" sz="4400" dirty="0" err="1">
                <a:solidFill>
                  <a:srgbClr val="FFFFFF"/>
                </a:solidFill>
                <a:latin typeface="Fira Sans" pitchFamily="34"/>
              </a:rPr>
              <a:t>ayoubbagheri.nl</a:t>
            </a:r>
            <a:r>
              <a:rPr lang="en-GB" sz="4400" dirty="0">
                <a:solidFill>
                  <a:srgbClr val="FFFFFF"/>
                </a:solidFill>
                <a:latin typeface="Fira Sans" pitchFamily="34"/>
              </a:rPr>
              <a:t>/</a:t>
            </a:r>
            <a:r>
              <a:rPr lang="en-GB" sz="4400" dirty="0" err="1">
                <a:solidFill>
                  <a:srgbClr val="FFFFFF"/>
                </a:solidFill>
                <a:latin typeface="Fira Sans" pitchFamily="34"/>
              </a:rPr>
              <a:t>applied_tm</a:t>
            </a:r>
            <a:r>
              <a:rPr lang="en-GB" sz="4400" dirty="0">
                <a:solidFill>
                  <a:srgbClr val="FFFFFF"/>
                </a:solidFill>
                <a:latin typeface="Fira Sans" pitchFamily="34"/>
              </a:rPr>
              <a:t>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2750</Words>
  <Application>Microsoft Macintosh PowerPoint</Application>
  <PresentationFormat>Widescreen</PresentationFormat>
  <Paragraphs>446</Paragraphs>
  <Slides>86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Calibri</vt:lpstr>
      <vt:lpstr>Cambria Math</vt:lpstr>
      <vt:lpstr>Wingdings</vt:lpstr>
      <vt:lpstr>plusjakartasans</vt:lpstr>
      <vt:lpstr>Fira Code</vt:lpstr>
      <vt:lpstr>Helvetica Neue</vt:lpstr>
      <vt:lpstr>Calibri Light</vt:lpstr>
      <vt:lpstr>Arial</vt:lpstr>
      <vt:lpstr>Times New Roman</vt:lpstr>
      <vt:lpstr>Fira Sans</vt:lpstr>
      <vt:lpstr>Office Theme</vt:lpstr>
      <vt:lpstr>PowerPoint Presentation</vt:lpstr>
      <vt:lpstr>ChatGPT</vt:lpstr>
      <vt:lpstr>Foundational Models</vt:lpstr>
      <vt:lpstr>ChatGPT</vt:lpstr>
      <vt:lpstr>ChatGPT</vt:lpstr>
      <vt:lpstr>Today</vt:lpstr>
      <vt:lpstr>Introduction</vt:lpstr>
      <vt:lpstr>Introduction</vt:lpstr>
      <vt:lpstr>Course website</vt:lpstr>
      <vt:lpstr>Course proceedings</vt:lpstr>
      <vt:lpstr>Readings about text mining</vt:lpstr>
      <vt:lpstr>Read the materials online!</vt:lpstr>
      <vt:lpstr>Text Mining</vt:lpstr>
      <vt:lpstr>Text mining: definition 1</vt:lpstr>
      <vt:lpstr>Example 1: Who was the best Friend?</vt:lpstr>
      <vt:lpstr>Text mining: definition 2</vt:lpstr>
      <vt:lpstr>Example 2: Did a poet with donkey ears  write the oldest anthem  in the world?</vt:lpstr>
      <vt:lpstr>Text mining: definition 3</vt:lpstr>
      <vt:lpstr>Example 3: Automatic detection of disease codes in cardiology discharge letters</vt:lpstr>
      <vt:lpstr>ChatGPT</vt:lpstr>
      <vt:lpstr>Why text mining?</vt:lpstr>
      <vt:lpstr>PowerPoint Presentation</vt:lpstr>
      <vt:lpstr>What to do with the TM challenges? We will answer this question during the course.</vt:lpstr>
      <vt:lpstr>Text mining process</vt:lpstr>
      <vt:lpstr>Text mining process</vt:lpstr>
      <vt:lpstr>Many tasks</vt:lpstr>
      <vt:lpstr>Regular Expressions You can design a chatbot at the end of the course,  but we need to start with the basics!</vt:lpstr>
      <vt:lpstr>Regular expressions (regex)</vt:lpstr>
      <vt:lpstr>Basic matching using the ‘re’ library</vt:lpstr>
      <vt:lpstr>Basic matching using the ‘re’ library</vt:lpstr>
      <vt:lpstr>Basic matching using the ‘re’ library</vt:lpstr>
      <vt:lpstr>How to write regular expressions</vt:lpstr>
      <vt:lpstr>1. Simple regex searches</vt:lpstr>
      <vt:lpstr>2. Disjunction (OR)</vt:lpstr>
      <vt:lpstr>3. Brackets and dash</vt:lpstr>
      <vt:lpstr>4. Negation</vt:lpstr>
      <vt:lpstr>5. Question and period marks</vt:lpstr>
      <vt:lpstr>6. Anchors</vt:lpstr>
      <vt:lpstr>7. Common sets</vt:lpstr>
      <vt:lpstr>8. Operators for counting</vt:lpstr>
      <vt:lpstr>9. Other</vt:lpstr>
      <vt:lpstr>10. Operator precedence</vt:lpstr>
      <vt:lpstr>Examples</vt:lpstr>
      <vt:lpstr>More complicated examples</vt:lpstr>
      <vt:lpstr>Regular expression conclusion</vt:lpstr>
      <vt:lpstr>Challenge problem: regex crossword https://regexcrossword.com/</vt:lpstr>
      <vt:lpstr>Break</vt:lpstr>
      <vt:lpstr>Text Preprocessing</vt:lpstr>
      <vt:lpstr>Why preprocessing?</vt:lpstr>
      <vt:lpstr>Typical preprocessing steps</vt:lpstr>
      <vt:lpstr>Example</vt:lpstr>
      <vt:lpstr>Tokenization</vt:lpstr>
      <vt:lpstr>Word tokenization</vt:lpstr>
      <vt:lpstr>Other tokenization</vt:lpstr>
      <vt:lpstr>Purpose of tokenization</vt:lpstr>
      <vt:lpstr>Challenges in tokenization</vt:lpstr>
      <vt:lpstr>Removing stopwords</vt:lpstr>
      <vt:lpstr>Removing stopwords</vt:lpstr>
      <vt:lpstr>Stemming &amp; lemmatisation</vt:lpstr>
      <vt:lpstr>Stemming</vt:lpstr>
      <vt:lpstr>Lemmatisation</vt:lpstr>
      <vt:lpstr>Stemming &amp; lemmatisation</vt:lpstr>
      <vt:lpstr>Stemming &amp; lemmatisation</vt:lpstr>
      <vt:lpstr>Part-of-speech (POS) tagging</vt:lpstr>
      <vt:lpstr>Part-of-speech (POS) tagging</vt:lpstr>
      <vt:lpstr>Language detection</vt:lpstr>
      <vt:lpstr>Named Entity Recognition</vt:lpstr>
      <vt:lpstr>Preprocessing choices</vt:lpstr>
      <vt:lpstr>Preprocessing choices</vt:lpstr>
      <vt:lpstr>We can stop here and work on lab/practical 1 until Q19.</vt:lpstr>
      <vt:lpstr>Text Representation Vector Space Model</vt:lpstr>
      <vt:lpstr>Basic idea</vt:lpstr>
      <vt:lpstr>Vector space model</vt:lpstr>
      <vt:lpstr>Vector space model</vt:lpstr>
      <vt:lpstr>An illustration </vt:lpstr>
      <vt:lpstr>Vectorization</vt:lpstr>
      <vt:lpstr>VSM representations</vt:lpstr>
      <vt:lpstr>Bag-of-Words </vt:lpstr>
      <vt:lpstr>Example</vt:lpstr>
      <vt:lpstr>Term Frequency (TF) </vt:lpstr>
      <vt:lpstr>TF-IDF </vt:lpstr>
      <vt:lpstr>What to do with the vectors?</vt:lpstr>
      <vt:lpstr>What to do with the vectors?</vt:lpstr>
      <vt:lpstr>What to do with the vectors?</vt:lpstr>
      <vt:lpstr>Conclusion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Ayoub Bagheri</dc:creator>
  <cp:keywords/>
  <dc:description/>
  <cp:lastModifiedBy>Bagheri, A. (Ayoub)</cp:lastModifiedBy>
  <cp:revision>83</cp:revision>
  <dcterms:created xsi:type="dcterms:W3CDTF">2020-09-17T14:27:00Z</dcterms:created>
  <dcterms:modified xsi:type="dcterms:W3CDTF">2025-07-09T11:08:09Z</dcterms:modified>
  <cp:category/>
</cp:coreProperties>
</file>